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7"/>
  </p:notesMasterIdLst>
  <p:sldIdLst>
    <p:sldId id="256" r:id="rId2"/>
    <p:sldId id="277" r:id="rId3"/>
    <p:sldId id="278" r:id="rId4"/>
    <p:sldId id="257" r:id="rId5"/>
    <p:sldId id="258" r:id="rId6"/>
    <p:sldId id="267" r:id="rId7"/>
    <p:sldId id="266" r:id="rId8"/>
    <p:sldId id="303" r:id="rId9"/>
    <p:sldId id="273" r:id="rId10"/>
    <p:sldId id="279" r:id="rId11"/>
    <p:sldId id="280" r:id="rId12"/>
    <p:sldId id="294" r:id="rId13"/>
    <p:sldId id="295" r:id="rId14"/>
    <p:sldId id="296" r:id="rId15"/>
    <p:sldId id="281" r:id="rId16"/>
    <p:sldId id="297" r:id="rId17"/>
    <p:sldId id="291" r:id="rId18"/>
    <p:sldId id="282" r:id="rId19"/>
    <p:sldId id="292" r:id="rId20"/>
    <p:sldId id="293" r:id="rId21"/>
    <p:sldId id="298" r:id="rId22"/>
    <p:sldId id="299" r:id="rId23"/>
    <p:sldId id="300" r:id="rId24"/>
    <p:sldId id="283"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8923" autoAdjust="0"/>
  </p:normalViewPr>
  <p:slideViewPr>
    <p:cSldViewPr snapToGrid="0">
      <p:cViewPr varScale="1">
        <p:scale>
          <a:sx n="90" d="100"/>
          <a:sy n="90" d="100"/>
        </p:scale>
        <p:origin x="11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22E60-9094-47AA-B709-EEB9F7E10E38}" type="datetimeFigureOut">
              <a:rPr lang="nb-NO" smtClean="0"/>
              <a:t>10.09.2017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11347-0CF8-49DD-AB0E-870CA0F9992F}" type="slidenum">
              <a:rPr lang="nb-NO" smtClean="0"/>
              <a:t>‹#›</a:t>
            </a:fld>
            <a:endParaRPr lang="nb-NO"/>
          </a:p>
        </p:txBody>
      </p:sp>
    </p:spTree>
    <p:extLst>
      <p:ext uri="{BB962C8B-B14F-4D97-AF65-F5344CB8AC3E}">
        <p14:creationId xmlns:p14="http://schemas.microsoft.com/office/powerpoint/2010/main" val="212595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655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658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28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568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4300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25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326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9065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4373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19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390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79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11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11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1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381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66457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550254" y="1871131"/>
            <a:ext cx="7164198" cy="1515533"/>
          </a:xfrm>
        </p:spPr>
        <p:txBody>
          <a:bodyPr/>
          <a:lstStyle/>
          <a:p>
            <a:r>
              <a:rPr lang="nb-NO" dirty="0"/>
              <a:t>Paulus’ brev til Titus</a:t>
            </a:r>
          </a:p>
        </p:txBody>
      </p:sp>
      <p:sp>
        <p:nvSpPr>
          <p:cNvPr id="3" name="Undertittel 2"/>
          <p:cNvSpPr>
            <a:spLocks noGrp="1"/>
          </p:cNvSpPr>
          <p:nvPr>
            <p:ph type="subTitle" idx="1"/>
          </p:nvPr>
        </p:nvSpPr>
        <p:spPr/>
        <p:txBody>
          <a:bodyPr/>
          <a:lstStyle/>
          <a:p>
            <a:r>
              <a:rPr lang="nb-NO" dirty="0"/>
              <a:t>Guds plan for menigheten</a:t>
            </a:r>
          </a:p>
        </p:txBody>
      </p:sp>
    </p:spTree>
    <p:extLst>
      <p:ext uri="{BB962C8B-B14F-4D97-AF65-F5344CB8AC3E}">
        <p14:creationId xmlns:p14="http://schemas.microsoft.com/office/powerpoint/2010/main" val="2702362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 eldste må være </a:t>
            </a:r>
            <a:r>
              <a:rPr lang="nb-NO" b="1" dirty="0"/>
              <a:t>ulastelig </a:t>
            </a:r>
            <a:r>
              <a:rPr lang="nb-NO" dirty="0"/>
              <a:t>(1:6-9)</a:t>
            </a:r>
          </a:p>
        </p:txBody>
      </p:sp>
      <p:sp>
        <p:nvSpPr>
          <p:cNvPr id="3" name="Plassholder for innhold 2"/>
          <p:cNvSpPr>
            <a:spLocks noGrp="1"/>
          </p:cNvSpPr>
          <p:nvPr>
            <p:ph idx="1"/>
          </p:nvPr>
        </p:nvSpPr>
        <p:spPr/>
        <p:txBody>
          <a:bodyPr>
            <a:normAutofit lnSpcReduction="10000"/>
          </a:bodyPr>
          <a:lstStyle/>
          <a:p>
            <a:r>
              <a:rPr lang="nb-NO" b="1" dirty="0"/>
              <a:t>Ulastelig</a:t>
            </a:r>
            <a:r>
              <a:rPr lang="nb-NO" dirty="0"/>
              <a:t> er den overordnede kvalifikasjonen – Alle andre kvalifikasjoner er med å definere og konkretisere hva det vil si å være ulastelig.</a:t>
            </a:r>
          </a:p>
          <a:p>
            <a:r>
              <a:rPr lang="nb-NO" dirty="0"/>
              <a:t>Daniel og Josef er GT eksempler på ulastelige ledere.</a:t>
            </a:r>
          </a:p>
          <a:p>
            <a:r>
              <a:rPr lang="nb-NO" dirty="0"/>
              <a:t>Refererer ikke til perfeksjon, men om en Gudfryktig kurs på livet som ikke er definert av moralske skandaler eller tydelige svikt i personlig karakter – En ulastelig mann er </a:t>
            </a:r>
            <a:r>
              <a:rPr lang="nb-NO" b="1" dirty="0"/>
              <a:t>en mann med sin</a:t>
            </a:r>
            <a:r>
              <a:rPr lang="nb-NO" dirty="0"/>
              <a:t> </a:t>
            </a:r>
            <a:r>
              <a:rPr lang="nb-NO" b="1" dirty="0"/>
              <a:t>Kristne integritet i behold</a:t>
            </a:r>
          </a:p>
          <a:p>
            <a:r>
              <a:rPr lang="nb-NO" dirty="0"/>
              <a:t>Alle kristne burde etterstrebe å være ulastelige –Avsnitt er relevant for alle Kristne</a:t>
            </a:r>
          </a:p>
          <a:p>
            <a:pPr marL="0" indent="0">
              <a:buNone/>
            </a:pPr>
            <a:endParaRPr lang="nb-NO" b="1" dirty="0"/>
          </a:p>
          <a:p>
            <a:endParaRPr lang="nb-NO" dirty="0"/>
          </a:p>
          <a:p>
            <a:endParaRPr lang="nb-NO" dirty="0"/>
          </a:p>
        </p:txBody>
      </p:sp>
    </p:spTree>
    <p:extLst>
      <p:ext uri="{BB962C8B-B14F-4D97-AF65-F5344CB8AC3E}">
        <p14:creationId xmlns:p14="http://schemas.microsoft.com/office/powerpoint/2010/main" val="157294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Ulastelig på hjemmebane (1:6)</a:t>
            </a:r>
          </a:p>
        </p:txBody>
      </p:sp>
      <p:sp>
        <p:nvSpPr>
          <p:cNvPr id="3" name="Plassholder for innhold 2"/>
          <p:cNvSpPr>
            <a:spLocks noGrp="1"/>
          </p:cNvSpPr>
          <p:nvPr>
            <p:ph idx="1"/>
          </p:nvPr>
        </p:nvSpPr>
        <p:spPr/>
        <p:txBody>
          <a:bodyPr/>
          <a:lstStyle/>
          <a:p>
            <a:r>
              <a:rPr lang="nb-NO" dirty="0"/>
              <a:t>En kvinnes mann - </a:t>
            </a:r>
            <a:r>
              <a:rPr lang="el-GR" dirty="0"/>
              <a:t>μιᾶς γυναικὸς ἀνήρ</a:t>
            </a:r>
            <a:endParaRPr lang="nb-NO" dirty="0"/>
          </a:p>
          <a:p>
            <a:pPr lvl="1"/>
            <a:r>
              <a:rPr lang="nb-NO" dirty="0"/>
              <a:t>En kvalifikasjon som gjelder </a:t>
            </a:r>
            <a:r>
              <a:rPr lang="nb-NO" b="1" dirty="0"/>
              <a:t>både gifte og ugifte</a:t>
            </a:r>
            <a:r>
              <a:rPr lang="nb-NO" dirty="0"/>
              <a:t> (ekteskap ikke nødvendig kriterium)</a:t>
            </a:r>
          </a:p>
          <a:p>
            <a:r>
              <a:rPr lang="nb-NO" dirty="0"/>
              <a:t>Ha troende/trofaste barn - </a:t>
            </a:r>
            <a:r>
              <a:rPr lang="el-GR" dirty="0"/>
              <a:t>τέκνα ἔχων πιστά</a:t>
            </a:r>
            <a:endParaRPr lang="nb-NO" dirty="0"/>
          </a:p>
          <a:p>
            <a:pPr lvl="1"/>
            <a:r>
              <a:rPr lang="nb-NO" dirty="0"/>
              <a:t>Ha barn som ikke har ord på seg for </a:t>
            </a:r>
            <a:r>
              <a:rPr lang="nb-NO" b="1" dirty="0"/>
              <a:t>utskeielser</a:t>
            </a:r>
            <a:r>
              <a:rPr lang="nb-NO" dirty="0"/>
              <a:t> - </a:t>
            </a:r>
            <a:r>
              <a:rPr lang="el-GR" dirty="0"/>
              <a:t>μὴ ἐν κατηγορίᾳ ἀσωτίας</a:t>
            </a:r>
            <a:endParaRPr lang="nb-NO" dirty="0"/>
          </a:p>
          <a:p>
            <a:pPr lvl="1"/>
            <a:r>
              <a:rPr lang="el-GR" dirty="0"/>
              <a:t>ἀσωτίας</a:t>
            </a:r>
            <a:r>
              <a:rPr lang="nb-NO" dirty="0"/>
              <a:t> – Ord brukt for  å beskrive utskeielser på hedenske festivaler</a:t>
            </a:r>
          </a:p>
          <a:p>
            <a:pPr lvl="1"/>
            <a:r>
              <a:rPr lang="nb-NO" dirty="0"/>
              <a:t>Ha barn som ikke har ord på seg for </a:t>
            </a:r>
            <a:r>
              <a:rPr lang="nb-NO" b="1" dirty="0"/>
              <a:t>oppsetsighet</a:t>
            </a:r>
            <a:r>
              <a:rPr lang="nb-NO" dirty="0"/>
              <a:t> - </a:t>
            </a:r>
            <a:r>
              <a:rPr lang="el-GR" dirty="0"/>
              <a:t>ἢ ἀνυπότακτα</a:t>
            </a:r>
            <a:endParaRPr lang="nb-NO" dirty="0"/>
          </a:p>
          <a:p>
            <a:pPr lvl="1"/>
            <a:r>
              <a:rPr lang="nb-NO" dirty="0"/>
              <a:t>Beskriver barn som ikke har lært seg å underordne seg autoriteter (foreldre, lærere osv.)</a:t>
            </a:r>
          </a:p>
          <a:p>
            <a:pPr lvl="1"/>
            <a:endParaRPr lang="nb-NO" dirty="0"/>
          </a:p>
          <a:p>
            <a:endParaRPr lang="nb-NO" dirty="0"/>
          </a:p>
        </p:txBody>
      </p:sp>
    </p:spTree>
    <p:extLst>
      <p:ext uri="{BB962C8B-B14F-4D97-AF65-F5344CB8AC3E}">
        <p14:creationId xmlns:p14="http://schemas.microsoft.com/office/powerpoint/2010/main" val="41009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Ulastelig karakter (hva en IKKE må være) - </a:t>
            </a:r>
            <a:r>
              <a:rPr lang="nb-NO" i="1" dirty="0"/>
              <a:t>Ikke egenrådig </a:t>
            </a:r>
            <a:r>
              <a:rPr lang="nb-NO" dirty="0"/>
              <a:t>(1:7)</a:t>
            </a:r>
          </a:p>
        </p:txBody>
      </p:sp>
      <p:sp>
        <p:nvSpPr>
          <p:cNvPr id="3" name="Plassholder for innhold 2"/>
          <p:cNvSpPr>
            <a:spLocks noGrp="1"/>
          </p:cNvSpPr>
          <p:nvPr>
            <p:ph idx="1"/>
          </p:nvPr>
        </p:nvSpPr>
        <p:spPr/>
        <p:txBody>
          <a:bodyPr>
            <a:normAutofit/>
          </a:bodyPr>
          <a:lstStyle/>
          <a:p>
            <a:r>
              <a:rPr lang="nb-NO" b="1" dirty="0"/>
              <a:t>Egenrådig</a:t>
            </a:r>
            <a:r>
              <a:rPr lang="nb-NO" dirty="0"/>
              <a:t> - </a:t>
            </a:r>
            <a:r>
              <a:rPr lang="el-GR" dirty="0"/>
              <a:t>αὐθάδη</a:t>
            </a:r>
            <a:endParaRPr lang="nb-NO" dirty="0"/>
          </a:p>
          <a:p>
            <a:r>
              <a:rPr lang="nb-NO" dirty="0"/>
              <a:t>Arrogant selvopptatt person som skal ha gjennomslag for sine synspunkt / sin vilje uten å ta hensyn til hvordan det påvirker andre.</a:t>
            </a:r>
          </a:p>
          <a:p>
            <a:r>
              <a:rPr lang="nb-NO" dirty="0"/>
              <a:t>Henger nært sammen med </a:t>
            </a:r>
            <a:r>
              <a:rPr lang="nb-NO" b="1" dirty="0"/>
              <a:t>stolthet </a:t>
            </a:r>
            <a:r>
              <a:rPr lang="nb-NO" dirty="0"/>
              <a:t>som ofte blir beskrevet som roten til enhver annen synd.</a:t>
            </a:r>
          </a:p>
          <a:p>
            <a:r>
              <a:rPr lang="nb-NO" dirty="0"/>
              <a:t>Kjernen i eldstefunksjonen er </a:t>
            </a:r>
            <a:r>
              <a:rPr lang="nb-NO" b="1" dirty="0"/>
              <a:t>å tjene andre! </a:t>
            </a:r>
            <a:r>
              <a:rPr lang="nb-NO" dirty="0"/>
              <a:t>En egenrådig person er mest opptatt av seg selv, og er dermed ikke kvalifisert til å være tilsynsmann.</a:t>
            </a:r>
            <a:endParaRPr lang="nb-NO" b="1" dirty="0"/>
          </a:p>
        </p:txBody>
      </p:sp>
    </p:spTree>
    <p:extLst>
      <p:ext uri="{BB962C8B-B14F-4D97-AF65-F5344CB8AC3E}">
        <p14:creationId xmlns:p14="http://schemas.microsoft.com/office/powerpoint/2010/main" val="256653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Ikke bråsint</a:t>
            </a:r>
            <a:r>
              <a:rPr lang="nb-NO" dirty="0"/>
              <a:t>(1:7)</a:t>
            </a:r>
          </a:p>
        </p:txBody>
      </p:sp>
      <p:sp>
        <p:nvSpPr>
          <p:cNvPr id="3" name="Plassholder for innhold 2"/>
          <p:cNvSpPr>
            <a:spLocks noGrp="1"/>
          </p:cNvSpPr>
          <p:nvPr>
            <p:ph idx="1"/>
          </p:nvPr>
        </p:nvSpPr>
        <p:spPr/>
        <p:txBody>
          <a:bodyPr>
            <a:normAutofit/>
          </a:bodyPr>
          <a:lstStyle/>
          <a:p>
            <a:r>
              <a:rPr lang="nb-NO" b="1" dirty="0"/>
              <a:t>Bråsint </a:t>
            </a:r>
            <a:r>
              <a:rPr lang="nb-NO" dirty="0"/>
              <a:t>- </a:t>
            </a:r>
            <a:r>
              <a:rPr lang="el-GR" dirty="0"/>
              <a:t>ὀργίλος</a:t>
            </a:r>
            <a:endParaRPr lang="nb-NO" dirty="0"/>
          </a:p>
          <a:p>
            <a:r>
              <a:rPr lang="nb-NO" dirty="0"/>
              <a:t>Beskriver en mann som karakteriseres av å ha «kort lunte» - En person som tilsynelatende venter på en anledning til å bli sint</a:t>
            </a:r>
          </a:p>
          <a:p>
            <a:r>
              <a:rPr lang="nb-NO" dirty="0"/>
              <a:t>Kontrasten er beskrevet i 2. Tim 2:24-25</a:t>
            </a:r>
          </a:p>
          <a:p>
            <a:r>
              <a:rPr lang="nb-NO" dirty="0"/>
              <a:t>En person som ofte er utsatt for kritikk (både rettferdig og urettferdig kritikk) må kunne respondere på kritikken som Jesus gjorde det – dvs. ikke reagere med brå-sinne</a:t>
            </a:r>
          </a:p>
          <a:p>
            <a:endParaRPr lang="nb-NO" dirty="0"/>
          </a:p>
        </p:txBody>
      </p:sp>
    </p:spTree>
    <p:extLst>
      <p:ext uri="{BB962C8B-B14F-4D97-AF65-F5344CB8AC3E}">
        <p14:creationId xmlns:p14="http://schemas.microsoft.com/office/powerpoint/2010/main" val="7456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Ikke drikkfeldig </a:t>
            </a:r>
            <a:r>
              <a:rPr lang="nb-NO" dirty="0"/>
              <a:t>(1:7)</a:t>
            </a:r>
          </a:p>
        </p:txBody>
      </p:sp>
      <p:sp>
        <p:nvSpPr>
          <p:cNvPr id="3" name="Plassholder for innhold 2"/>
          <p:cNvSpPr>
            <a:spLocks noGrp="1"/>
          </p:cNvSpPr>
          <p:nvPr>
            <p:ph idx="1"/>
          </p:nvPr>
        </p:nvSpPr>
        <p:spPr>
          <a:xfrm>
            <a:off x="952500" y="2556932"/>
            <a:ext cx="10286999" cy="3561646"/>
          </a:xfrm>
        </p:spPr>
        <p:txBody>
          <a:bodyPr>
            <a:normAutofit lnSpcReduction="10000"/>
          </a:bodyPr>
          <a:lstStyle/>
          <a:p>
            <a:r>
              <a:rPr lang="nb-NO" b="1" dirty="0"/>
              <a:t>Drikkfeldig</a:t>
            </a:r>
            <a:r>
              <a:rPr lang="nb-NO" dirty="0"/>
              <a:t> – </a:t>
            </a:r>
            <a:r>
              <a:rPr lang="el-GR" dirty="0"/>
              <a:t>πάροινος</a:t>
            </a:r>
            <a:endParaRPr lang="nb-NO" dirty="0"/>
          </a:p>
          <a:p>
            <a:r>
              <a:rPr lang="nb-NO" dirty="0"/>
              <a:t>Para – Ved siden av.		</a:t>
            </a:r>
            <a:r>
              <a:rPr lang="nb-NO" dirty="0" err="1"/>
              <a:t>Oinos</a:t>
            </a:r>
            <a:r>
              <a:rPr lang="nb-NO" dirty="0"/>
              <a:t> - Vin. </a:t>
            </a:r>
          </a:p>
          <a:p>
            <a:r>
              <a:rPr lang="nb-NO" dirty="0" err="1"/>
              <a:t>Paroinos</a:t>
            </a:r>
            <a:r>
              <a:rPr lang="nb-NO" dirty="0"/>
              <a:t> – En mann som er ledsaget av vinen, dvs. har et usunt forhold til alkohol.</a:t>
            </a:r>
          </a:p>
          <a:p>
            <a:r>
              <a:rPr lang="nb-NO" dirty="0"/>
              <a:t>Det er ikke krav om total avholdenhet (Paulus anbefalte f.eks. Timoteus til å drikke vin for mageproblemene han hadde (1. Tim 5:23), men vinen må ikke være en dominerende del av den eldstes liv.</a:t>
            </a:r>
          </a:p>
          <a:p>
            <a:r>
              <a:rPr lang="nb-NO" dirty="0"/>
              <a:t>Total avholdenhet kan i noen tilfeller være et klokt valg å ta for en eldste, men det er ikke et absolutt krav som blir pålagt i Skriften.</a:t>
            </a:r>
          </a:p>
          <a:p>
            <a:endParaRPr lang="nb-NO" dirty="0"/>
          </a:p>
        </p:txBody>
      </p:sp>
    </p:spTree>
    <p:extLst>
      <p:ext uri="{BB962C8B-B14F-4D97-AF65-F5344CB8AC3E}">
        <p14:creationId xmlns:p14="http://schemas.microsoft.com/office/powerpoint/2010/main" val="139919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Ikke voldsom </a:t>
            </a:r>
            <a:r>
              <a:rPr lang="nb-NO" dirty="0"/>
              <a:t>(1:7)</a:t>
            </a:r>
          </a:p>
        </p:txBody>
      </p:sp>
      <p:sp>
        <p:nvSpPr>
          <p:cNvPr id="3" name="Plassholder for innhold 2"/>
          <p:cNvSpPr>
            <a:spLocks noGrp="1"/>
          </p:cNvSpPr>
          <p:nvPr>
            <p:ph idx="1"/>
          </p:nvPr>
        </p:nvSpPr>
        <p:spPr>
          <a:xfrm>
            <a:off x="807155" y="2455332"/>
            <a:ext cx="10577690" cy="3460046"/>
          </a:xfrm>
        </p:spPr>
        <p:txBody>
          <a:bodyPr>
            <a:normAutofit lnSpcReduction="10000"/>
          </a:bodyPr>
          <a:lstStyle/>
          <a:p>
            <a:r>
              <a:rPr lang="nb-NO" b="1" dirty="0"/>
              <a:t>Voldsom</a:t>
            </a:r>
            <a:r>
              <a:rPr lang="nb-NO" dirty="0"/>
              <a:t> - </a:t>
            </a:r>
            <a:r>
              <a:rPr lang="el-GR" dirty="0"/>
              <a:t>πλήκτην</a:t>
            </a:r>
            <a:r>
              <a:rPr lang="nb-NO" dirty="0"/>
              <a:t> </a:t>
            </a:r>
          </a:p>
          <a:p>
            <a:r>
              <a:rPr lang="en-US" dirty="0" err="1"/>
              <a:t>Ordet</a:t>
            </a:r>
            <a:r>
              <a:rPr lang="en-US" dirty="0"/>
              <a:t> </a:t>
            </a:r>
            <a:r>
              <a:rPr lang="en-US" dirty="0" err="1"/>
              <a:t>refererer</a:t>
            </a:r>
            <a:r>
              <a:rPr lang="en-US" dirty="0"/>
              <a:t> </a:t>
            </a:r>
            <a:r>
              <a:rPr lang="en-US" dirty="0" err="1"/>
              <a:t>til</a:t>
            </a:r>
            <a:r>
              <a:rPr lang="en-US" dirty="0"/>
              <a:t> </a:t>
            </a:r>
            <a:r>
              <a:rPr lang="en-US" dirty="0" err="1"/>
              <a:t>en</a:t>
            </a:r>
            <a:r>
              <a:rPr lang="en-US" dirty="0"/>
              <a:t> </a:t>
            </a:r>
            <a:r>
              <a:rPr lang="en-US" dirty="0" err="1"/>
              <a:t>mann</a:t>
            </a:r>
            <a:r>
              <a:rPr lang="en-US" dirty="0"/>
              <a:t> </a:t>
            </a:r>
            <a:r>
              <a:rPr lang="en-US" dirty="0" err="1"/>
              <a:t>som</a:t>
            </a:r>
            <a:r>
              <a:rPr lang="en-US" dirty="0"/>
              <a:t> </a:t>
            </a:r>
            <a:r>
              <a:rPr lang="en-US" dirty="0" err="1"/>
              <a:t>alltid</a:t>
            </a:r>
            <a:r>
              <a:rPr lang="en-US" dirty="0"/>
              <a:t> </a:t>
            </a:r>
            <a:r>
              <a:rPr lang="en-US" dirty="0" err="1"/>
              <a:t>er</a:t>
            </a:r>
            <a:r>
              <a:rPr lang="en-US" dirty="0"/>
              <a:t> </a:t>
            </a:r>
            <a:r>
              <a:rPr lang="en-US" dirty="0" err="1"/>
              <a:t>klar</a:t>
            </a:r>
            <a:r>
              <a:rPr lang="en-US" dirty="0"/>
              <a:t> </a:t>
            </a:r>
            <a:r>
              <a:rPr lang="en-US" dirty="0" err="1"/>
              <a:t>til</a:t>
            </a:r>
            <a:r>
              <a:rPr lang="en-US" dirty="0"/>
              <a:t> å </a:t>
            </a:r>
            <a:r>
              <a:rPr lang="en-US" dirty="0" err="1"/>
              <a:t>sloss</a:t>
            </a:r>
            <a:r>
              <a:rPr lang="en-US" dirty="0"/>
              <a:t> </a:t>
            </a:r>
            <a:r>
              <a:rPr lang="en-US" dirty="0" err="1"/>
              <a:t>Både</a:t>
            </a:r>
            <a:r>
              <a:rPr lang="en-US" dirty="0"/>
              <a:t> </a:t>
            </a:r>
            <a:r>
              <a:rPr lang="en-US" dirty="0" err="1"/>
              <a:t>fysisk</a:t>
            </a:r>
            <a:r>
              <a:rPr lang="en-US" dirty="0"/>
              <a:t> </a:t>
            </a:r>
            <a:r>
              <a:rPr lang="en-US" dirty="0" err="1"/>
              <a:t>og</a:t>
            </a:r>
            <a:r>
              <a:rPr lang="en-US" dirty="0"/>
              <a:t> mental </a:t>
            </a:r>
            <a:r>
              <a:rPr lang="en-US" dirty="0" err="1"/>
              <a:t>dimensjon</a:t>
            </a:r>
            <a:r>
              <a:rPr lang="en-US" dirty="0"/>
              <a:t>) - </a:t>
            </a:r>
            <a:r>
              <a:rPr lang="en-US" dirty="0" err="1"/>
              <a:t>En</a:t>
            </a:r>
            <a:r>
              <a:rPr lang="en-US" dirty="0"/>
              <a:t> </a:t>
            </a:r>
            <a:r>
              <a:rPr lang="en-US" dirty="0" err="1"/>
              <a:t>bølle</a:t>
            </a:r>
            <a:r>
              <a:rPr lang="en-US" dirty="0"/>
              <a:t>.</a:t>
            </a:r>
          </a:p>
          <a:p>
            <a:r>
              <a:rPr lang="en-US" dirty="0" err="1"/>
              <a:t>Både</a:t>
            </a:r>
            <a:r>
              <a:rPr lang="en-US" dirty="0"/>
              <a:t> I Titus 1:7 </a:t>
            </a:r>
            <a:r>
              <a:rPr lang="en-US" dirty="0" err="1"/>
              <a:t>og</a:t>
            </a:r>
            <a:r>
              <a:rPr lang="en-US" dirty="0"/>
              <a:t> I 1 Tim 3:3 </a:t>
            </a:r>
            <a:r>
              <a:rPr lang="en-US" dirty="0" err="1"/>
              <a:t>etterfølger</a:t>
            </a:r>
            <a:r>
              <a:rPr lang="en-US" dirty="0"/>
              <a:t> </a:t>
            </a:r>
            <a:r>
              <a:rPr lang="en-US" dirty="0" err="1"/>
              <a:t>kravet</a:t>
            </a:r>
            <a:r>
              <a:rPr lang="en-US" dirty="0"/>
              <a:t> </a:t>
            </a:r>
            <a:r>
              <a:rPr lang="en-US" dirty="0" err="1"/>
              <a:t>vilkåret</a:t>
            </a:r>
            <a:r>
              <a:rPr lang="en-US" dirty="0"/>
              <a:t> om å </a:t>
            </a:r>
            <a:r>
              <a:rPr lang="en-US" dirty="0" err="1"/>
              <a:t>ikke</a:t>
            </a:r>
            <a:r>
              <a:rPr lang="en-US" dirty="0"/>
              <a:t> </a:t>
            </a:r>
            <a:r>
              <a:rPr lang="en-US" dirty="0" err="1"/>
              <a:t>være</a:t>
            </a:r>
            <a:r>
              <a:rPr lang="en-US" dirty="0"/>
              <a:t> </a:t>
            </a:r>
            <a:r>
              <a:rPr lang="en-US" dirty="0" err="1"/>
              <a:t>drikkfeldig</a:t>
            </a:r>
            <a:r>
              <a:rPr lang="en-US" dirty="0"/>
              <a:t>.</a:t>
            </a:r>
          </a:p>
          <a:p>
            <a:r>
              <a:rPr lang="en-US" dirty="0"/>
              <a:t>I </a:t>
            </a:r>
            <a:r>
              <a:rPr lang="en-US" dirty="0" err="1"/>
              <a:t>menighetssammenheng</a:t>
            </a:r>
            <a:r>
              <a:rPr lang="en-US" dirty="0"/>
              <a:t> </a:t>
            </a:r>
            <a:r>
              <a:rPr lang="en-US" dirty="0" err="1"/>
              <a:t>beskriver</a:t>
            </a:r>
            <a:r>
              <a:rPr lang="en-US" dirty="0"/>
              <a:t> </a:t>
            </a:r>
            <a:r>
              <a:rPr lang="en-US" dirty="0" err="1"/>
              <a:t>dette</a:t>
            </a:r>
            <a:r>
              <a:rPr lang="en-US" dirty="0"/>
              <a:t> </a:t>
            </a:r>
            <a:r>
              <a:rPr lang="en-US" dirty="0" err="1"/>
              <a:t>en</a:t>
            </a:r>
            <a:r>
              <a:rPr lang="en-US" dirty="0"/>
              <a:t> person </a:t>
            </a:r>
            <a:r>
              <a:rPr lang="en-US" dirty="0" err="1"/>
              <a:t>som</a:t>
            </a:r>
            <a:r>
              <a:rPr lang="en-US" dirty="0"/>
              <a:t> </a:t>
            </a:r>
            <a:r>
              <a:rPr lang="en-US" dirty="0" err="1"/>
              <a:t>alltid</a:t>
            </a:r>
            <a:r>
              <a:rPr lang="en-US" dirty="0"/>
              <a:t> </a:t>
            </a:r>
            <a:r>
              <a:rPr lang="en-US" dirty="0" err="1"/>
              <a:t>er</a:t>
            </a:r>
            <a:r>
              <a:rPr lang="en-US" dirty="0"/>
              <a:t> </a:t>
            </a:r>
            <a:r>
              <a:rPr lang="en-US" dirty="0" err="1"/>
              <a:t>klar</a:t>
            </a:r>
            <a:r>
              <a:rPr lang="en-US" dirty="0"/>
              <a:t> </a:t>
            </a:r>
            <a:r>
              <a:rPr lang="en-US" dirty="0" err="1"/>
              <a:t>til</a:t>
            </a:r>
            <a:r>
              <a:rPr lang="en-US" dirty="0"/>
              <a:t> å </a:t>
            </a:r>
            <a:r>
              <a:rPr lang="en-US" dirty="0" err="1"/>
              <a:t>krangle</a:t>
            </a:r>
            <a:r>
              <a:rPr lang="en-US" dirty="0"/>
              <a:t> om </a:t>
            </a:r>
            <a:r>
              <a:rPr lang="en-US" dirty="0" err="1"/>
              <a:t>alle</a:t>
            </a:r>
            <a:r>
              <a:rPr lang="en-US" dirty="0"/>
              <a:t> </a:t>
            </a:r>
            <a:r>
              <a:rPr lang="en-US" dirty="0" err="1"/>
              <a:t>spørsmål</a:t>
            </a:r>
            <a:r>
              <a:rPr lang="en-US" dirty="0"/>
              <a:t>, </a:t>
            </a:r>
            <a:r>
              <a:rPr lang="en-US" dirty="0" err="1"/>
              <a:t>og</a:t>
            </a:r>
            <a:r>
              <a:rPr lang="en-US" dirty="0"/>
              <a:t> </a:t>
            </a:r>
            <a:r>
              <a:rPr lang="en-US" dirty="0" err="1"/>
              <a:t>som</a:t>
            </a:r>
            <a:r>
              <a:rPr lang="en-US" dirty="0"/>
              <a:t> </a:t>
            </a:r>
            <a:r>
              <a:rPr lang="en-US" dirty="0" err="1"/>
              <a:t>er</a:t>
            </a:r>
            <a:r>
              <a:rPr lang="en-US" dirty="0"/>
              <a:t> </a:t>
            </a:r>
            <a:r>
              <a:rPr lang="en-US" dirty="0" err="1"/>
              <a:t>mer</a:t>
            </a:r>
            <a:r>
              <a:rPr lang="en-US" dirty="0"/>
              <a:t> </a:t>
            </a:r>
            <a:r>
              <a:rPr lang="en-US" dirty="0" err="1"/>
              <a:t>enn</a:t>
            </a:r>
            <a:r>
              <a:rPr lang="en-US" dirty="0"/>
              <a:t> </a:t>
            </a:r>
            <a:r>
              <a:rPr lang="en-US" dirty="0" err="1"/>
              <a:t>villig</a:t>
            </a:r>
            <a:r>
              <a:rPr lang="en-US" dirty="0"/>
              <a:t> </a:t>
            </a:r>
            <a:r>
              <a:rPr lang="en-US" dirty="0" err="1"/>
              <a:t>til</a:t>
            </a:r>
            <a:r>
              <a:rPr lang="en-US" dirty="0"/>
              <a:t> å </a:t>
            </a:r>
            <a:r>
              <a:rPr lang="en-US" dirty="0" err="1"/>
              <a:t>kritisere</a:t>
            </a:r>
            <a:r>
              <a:rPr lang="en-US" dirty="0"/>
              <a:t> </a:t>
            </a:r>
            <a:r>
              <a:rPr lang="en-US" dirty="0" err="1"/>
              <a:t>og</a:t>
            </a:r>
            <a:r>
              <a:rPr lang="en-US" dirty="0"/>
              <a:t> </a:t>
            </a:r>
            <a:r>
              <a:rPr lang="en-US" dirty="0" err="1"/>
              <a:t>angripe</a:t>
            </a:r>
            <a:r>
              <a:rPr lang="en-US" dirty="0"/>
              <a:t> </a:t>
            </a:r>
            <a:r>
              <a:rPr lang="en-US" dirty="0" err="1"/>
              <a:t>andre</a:t>
            </a:r>
            <a:r>
              <a:rPr lang="en-US" dirty="0"/>
              <a:t>.</a:t>
            </a:r>
          </a:p>
          <a:p>
            <a:r>
              <a:rPr lang="en-US" dirty="0"/>
              <a:t>Test: </a:t>
            </a:r>
            <a:r>
              <a:rPr lang="en-US" dirty="0" err="1"/>
              <a:t>Er</a:t>
            </a:r>
            <a:r>
              <a:rPr lang="en-US" dirty="0"/>
              <a:t> du </a:t>
            </a:r>
            <a:r>
              <a:rPr lang="en-US" dirty="0" err="1"/>
              <a:t>en</a:t>
            </a:r>
            <a:r>
              <a:rPr lang="en-US" dirty="0"/>
              <a:t> person </a:t>
            </a:r>
            <a:r>
              <a:rPr lang="en-US" dirty="0" err="1"/>
              <a:t>som</a:t>
            </a:r>
            <a:r>
              <a:rPr lang="en-US" dirty="0"/>
              <a:t> </a:t>
            </a:r>
            <a:r>
              <a:rPr lang="en-US" dirty="0" err="1"/>
              <a:t>andre</a:t>
            </a:r>
            <a:r>
              <a:rPr lang="en-US" dirty="0"/>
              <a:t> </a:t>
            </a:r>
            <a:r>
              <a:rPr lang="en-US" dirty="0" err="1"/>
              <a:t>mennesker</a:t>
            </a:r>
            <a:r>
              <a:rPr lang="en-US" dirty="0"/>
              <a:t> </a:t>
            </a:r>
            <a:r>
              <a:rPr lang="en-US" dirty="0" err="1"/>
              <a:t>føler</a:t>
            </a:r>
            <a:r>
              <a:rPr lang="en-US" dirty="0"/>
              <a:t> </a:t>
            </a:r>
            <a:r>
              <a:rPr lang="en-US" dirty="0" err="1"/>
              <a:t>seg</a:t>
            </a:r>
            <a:r>
              <a:rPr lang="en-US" dirty="0"/>
              <a:t> </a:t>
            </a:r>
            <a:r>
              <a:rPr lang="en-US" dirty="0" err="1"/>
              <a:t>komfortabel</a:t>
            </a:r>
            <a:r>
              <a:rPr lang="en-US" dirty="0"/>
              <a:t> </a:t>
            </a:r>
            <a:r>
              <a:rPr lang="en-US" dirty="0" err="1"/>
              <a:t>rundt</a:t>
            </a:r>
            <a:r>
              <a:rPr lang="en-US" dirty="0"/>
              <a:t>, </a:t>
            </a:r>
            <a:r>
              <a:rPr lang="en-US" dirty="0" err="1"/>
              <a:t>eller</a:t>
            </a:r>
            <a:r>
              <a:rPr lang="en-US" dirty="0"/>
              <a:t> </a:t>
            </a:r>
            <a:r>
              <a:rPr lang="en-US" dirty="0" err="1"/>
              <a:t>går</a:t>
            </a:r>
            <a:r>
              <a:rPr lang="en-US" dirty="0"/>
              <a:t> folk </a:t>
            </a:r>
            <a:r>
              <a:rPr lang="en-US" dirty="0" err="1"/>
              <a:t>på</a:t>
            </a:r>
            <a:r>
              <a:rPr lang="en-US" dirty="0"/>
              <a:t> </a:t>
            </a:r>
            <a:r>
              <a:rPr lang="en-US" dirty="0" err="1"/>
              <a:t>tå</a:t>
            </a:r>
            <a:r>
              <a:rPr lang="en-US" dirty="0"/>
              <a:t> </a:t>
            </a:r>
            <a:r>
              <a:rPr lang="en-US" dirty="0" err="1"/>
              <a:t>rundt</a:t>
            </a:r>
            <a:r>
              <a:rPr lang="en-US" dirty="0"/>
              <a:t> </a:t>
            </a:r>
            <a:r>
              <a:rPr lang="en-US" dirty="0" err="1"/>
              <a:t>deg</a:t>
            </a:r>
            <a:r>
              <a:rPr lang="en-US" dirty="0"/>
              <a:t>?</a:t>
            </a:r>
          </a:p>
        </p:txBody>
      </p:sp>
    </p:spTree>
    <p:extLst>
      <p:ext uri="{BB962C8B-B14F-4D97-AF65-F5344CB8AC3E}">
        <p14:creationId xmlns:p14="http://schemas.microsoft.com/office/powerpoint/2010/main" val="74509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32176" y="857953"/>
            <a:ext cx="10927643" cy="1303867"/>
          </a:xfrm>
        </p:spPr>
        <p:txBody>
          <a:bodyPr>
            <a:normAutofit fontScale="90000"/>
          </a:bodyPr>
          <a:lstStyle/>
          <a:p>
            <a:r>
              <a:rPr lang="nb-NO" dirty="0"/>
              <a:t>Ulastelig karakter – </a:t>
            </a:r>
            <a:r>
              <a:rPr lang="nb-NO" i="1" dirty="0"/>
              <a:t>Ikke lysten etter ussel vinning </a:t>
            </a:r>
            <a:r>
              <a:rPr lang="nb-NO" dirty="0"/>
              <a:t>(1:7)</a:t>
            </a:r>
          </a:p>
        </p:txBody>
      </p:sp>
      <p:sp>
        <p:nvSpPr>
          <p:cNvPr id="3" name="Plassholder for innhold 2"/>
          <p:cNvSpPr>
            <a:spLocks noGrp="1"/>
          </p:cNvSpPr>
          <p:nvPr>
            <p:ph idx="1"/>
          </p:nvPr>
        </p:nvSpPr>
        <p:spPr>
          <a:xfrm>
            <a:off x="1295400" y="2477910"/>
            <a:ext cx="9601196" cy="3318936"/>
          </a:xfrm>
        </p:spPr>
        <p:txBody>
          <a:bodyPr>
            <a:normAutofit/>
          </a:bodyPr>
          <a:lstStyle/>
          <a:p>
            <a:r>
              <a:rPr lang="nb-NO" b="1" dirty="0"/>
              <a:t>Lysten etter ussel vinning </a:t>
            </a:r>
            <a:r>
              <a:rPr lang="nb-NO" dirty="0"/>
              <a:t>- </a:t>
            </a:r>
            <a:r>
              <a:rPr lang="el-GR" dirty="0"/>
              <a:t>αἰσχροκερδής</a:t>
            </a:r>
            <a:endParaRPr lang="nb-NO" dirty="0"/>
          </a:p>
          <a:p>
            <a:r>
              <a:rPr lang="nb-NO" dirty="0"/>
              <a:t>Beskriver en mann som uten skrupler søker finansiell vinning.</a:t>
            </a:r>
          </a:p>
          <a:p>
            <a:r>
              <a:rPr lang="nb-NO" dirty="0"/>
              <a:t>Dessverre et stort problem hos enkelte forkynnere i vår tid (1. Tim 6:5)</a:t>
            </a:r>
          </a:p>
          <a:p>
            <a:r>
              <a:rPr lang="nb-NO" dirty="0"/>
              <a:t>Betyr IKKE at en eldste/pastor ikke skal forvente lønn (1. Tim 5:17).</a:t>
            </a:r>
          </a:p>
          <a:p>
            <a:r>
              <a:rPr lang="nb-NO" dirty="0"/>
              <a:t>Arbeideren er sin lønn verdt (Lukas 9:7)</a:t>
            </a:r>
          </a:p>
          <a:p>
            <a:r>
              <a:rPr lang="nb-NO" dirty="0"/>
              <a:t>Men en eldste kan ikke være karakterisert av jaget etter rikdom!</a:t>
            </a:r>
          </a:p>
        </p:txBody>
      </p:sp>
    </p:spTree>
    <p:extLst>
      <p:ext uri="{BB962C8B-B14F-4D97-AF65-F5344CB8AC3E}">
        <p14:creationId xmlns:p14="http://schemas.microsoft.com/office/powerpoint/2010/main" val="294546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1344" y="869244"/>
            <a:ext cx="9869309" cy="1303867"/>
          </a:xfrm>
        </p:spPr>
        <p:txBody>
          <a:bodyPr>
            <a:normAutofit fontScale="90000"/>
          </a:bodyPr>
          <a:lstStyle/>
          <a:p>
            <a:r>
              <a:rPr lang="nb-NO" dirty="0"/>
              <a:t>Ulastelig karakter (hva en må være) – </a:t>
            </a:r>
            <a:r>
              <a:rPr lang="nb-NO" i="1" dirty="0"/>
              <a:t>Gjestfri</a:t>
            </a:r>
            <a:r>
              <a:rPr lang="nb-NO" dirty="0"/>
              <a:t> (1:8)</a:t>
            </a:r>
          </a:p>
        </p:txBody>
      </p:sp>
      <p:sp>
        <p:nvSpPr>
          <p:cNvPr id="3" name="Plassholder for innhold 2"/>
          <p:cNvSpPr>
            <a:spLocks noGrp="1"/>
          </p:cNvSpPr>
          <p:nvPr>
            <p:ph idx="1"/>
          </p:nvPr>
        </p:nvSpPr>
        <p:spPr/>
        <p:txBody>
          <a:bodyPr>
            <a:normAutofit lnSpcReduction="10000"/>
          </a:bodyPr>
          <a:lstStyle/>
          <a:p>
            <a:r>
              <a:rPr lang="nb-NO" b="1" dirty="0"/>
              <a:t>Gjestfri - </a:t>
            </a:r>
            <a:r>
              <a:rPr lang="el-GR" b="1" dirty="0"/>
              <a:t>φιλόξενος</a:t>
            </a:r>
            <a:r>
              <a:rPr lang="en-US" dirty="0"/>
              <a:t> </a:t>
            </a:r>
            <a:r>
              <a:rPr lang="nb-NO" dirty="0"/>
              <a:t> </a:t>
            </a:r>
            <a:r>
              <a:rPr lang="en-US" dirty="0"/>
              <a:t> </a:t>
            </a:r>
          </a:p>
          <a:p>
            <a:r>
              <a:rPr lang="en-US" dirty="0"/>
              <a:t>“</a:t>
            </a:r>
            <a:r>
              <a:rPr lang="en-US" dirty="0" err="1"/>
              <a:t>Elske</a:t>
            </a:r>
            <a:r>
              <a:rPr lang="en-US" dirty="0"/>
              <a:t>” (</a:t>
            </a:r>
            <a:r>
              <a:rPr lang="en-US" dirty="0" err="1"/>
              <a:t>φίλος</a:t>
            </a:r>
            <a:r>
              <a:rPr lang="en-US" dirty="0"/>
              <a:t>) + “</a:t>
            </a:r>
            <a:r>
              <a:rPr lang="en-US" dirty="0" err="1"/>
              <a:t>fremmede</a:t>
            </a:r>
            <a:r>
              <a:rPr lang="en-US" dirty="0"/>
              <a:t>/</a:t>
            </a:r>
            <a:r>
              <a:rPr lang="en-US" dirty="0" err="1"/>
              <a:t>ukjente</a:t>
            </a:r>
            <a:r>
              <a:rPr lang="en-US" dirty="0"/>
              <a:t>” (</a:t>
            </a:r>
            <a:r>
              <a:rPr lang="en-US" dirty="0" err="1"/>
              <a:t>ξένος</a:t>
            </a:r>
            <a:r>
              <a:rPr lang="en-US" dirty="0"/>
              <a:t>)</a:t>
            </a:r>
          </a:p>
          <a:p>
            <a:pPr lvl="0"/>
            <a:r>
              <a:rPr lang="en-US" dirty="0" err="1"/>
              <a:t>Det</a:t>
            </a:r>
            <a:r>
              <a:rPr lang="en-US" dirty="0"/>
              <a:t> same </a:t>
            </a:r>
            <a:r>
              <a:rPr lang="en-US" dirty="0" err="1"/>
              <a:t>ordet</a:t>
            </a:r>
            <a:r>
              <a:rPr lang="en-US" dirty="0"/>
              <a:t> </a:t>
            </a:r>
            <a:r>
              <a:rPr lang="en-US" dirty="0" err="1"/>
              <a:t>er</a:t>
            </a:r>
            <a:r>
              <a:rPr lang="en-US" dirty="0"/>
              <a:t> </a:t>
            </a:r>
            <a:r>
              <a:rPr lang="en-US" dirty="0" err="1"/>
              <a:t>brukt</a:t>
            </a:r>
            <a:r>
              <a:rPr lang="en-US" dirty="0"/>
              <a:t> </a:t>
            </a:r>
            <a:r>
              <a:rPr lang="en-US" dirty="0" err="1"/>
              <a:t>i</a:t>
            </a:r>
            <a:r>
              <a:rPr lang="en-US" dirty="0"/>
              <a:t> 1 Peter 4:9, Romans 12:13 </a:t>
            </a:r>
            <a:r>
              <a:rPr lang="en-US" dirty="0" err="1"/>
              <a:t>og</a:t>
            </a:r>
            <a:r>
              <a:rPr lang="en-US" dirty="0"/>
              <a:t> Hebrews 13:2 </a:t>
            </a:r>
          </a:p>
          <a:p>
            <a:pPr lvl="0"/>
            <a:r>
              <a:rPr lang="en-US" dirty="0" err="1"/>
              <a:t>Eksempelet</a:t>
            </a:r>
            <a:r>
              <a:rPr lang="en-US" dirty="0"/>
              <a:t> </a:t>
            </a:r>
            <a:r>
              <a:rPr lang="en-US" dirty="0" err="1"/>
              <a:t>fra</a:t>
            </a:r>
            <a:r>
              <a:rPr lang="en-US" dirty="0"/>
              <a:t> </a:t>
            </a:r>
            <a:r>
              <a:rPr lang="en-US" dirty="0" err="1"/>
              <a:t>urkirken</a:t>
            </a:r>
            <a:r>
              <a:rPr lang="en-US" dirty="0"/>
              <a:t> </a:t>
            </a:r>
            <a:r>
              <a:rPr lang="en-US" dirty="0" err="1"/>
              <a:t>i</a:t>
            </a:r>
            <a:r>
              <a:rPr lang="en-US" dirty="0"/>
              <a:t> Jerusalem (</a:t>
            </a:r>
            <a:r>
              <a:rPr lang="en-US" dirty="0" err="1"/>
              <a:t>Apgj</a:t>
            </a:r>
            <a:r>
              <a:rPr lang="en-US" dirty="0"/>
              <a:t> 2:44-45)</a:t>
            </a:r>
          </a:p>
          <a:p>
            <a:r>
              <a:rPr lang="en-US" dirty="0" err="1"/>
              <a:t>Strauch</a:t>
            </a:r>
            <a:r>
              <a:rPr lang="en-US" dirty="0"/>
              <a:t>: “</a:t>
            </a:r>
            <a:r>
              <a:rPr lang="en-US" dirty="0" err="1"/>
              <a:t>Gjestfrihet</a:t>
            </a:r>
            <a:r>
              <a:rPr lang="en-US" dirty="0"/>
              <a:t> </a:t>
            </a:r>
            <a:r>
              <a:rPr lang="en-US" dirty="0" err="1"/>
              <a:t>er</a:t>
            </a:r>
            <a:r>
              <a:rPr lang="en-US" dirty="0"/>
              <a:t> </a:t>
            </a:r>
            <a:r>
              <a:rPr lang="en-US" dirty="0" err="1"/>
              <a:t>en</a:t>
            </a:r>
            <a:r>
              <a:rPr lang="en-US" dirty="0"/>
              <a:t> </a:t>
            </a:r>
            <a:r>
              <a:rPr lang="en-US" dirty="0" err="1"/>
              <a:t>konkret</a:t>
            </a:r>
            <a:r>
              <a:rPr lang="en-US" dirty="0"/>
              <a:t> </a:t>
            </a:r>
            <a:r>
              <a:rPr lang="en-US" dirty="0" err="1"/>
              <a:t>demonstrasjon</a:t>
            </a:r>
            <a:r>
              <a:rPr lang="en-US" dirty="0"/>
              <a:t> </a:t>
            </a:r>
            <a:r>
              <a:rPr lang="en-US" dirty="0" err="1"/>
              <a:t>av</a:t>
            </a:r>
            <a:r>
              <a:rPr lang="en-US" dirty="0"/>
              <a:t> Kristen </a:t>
            </a:r>
            <a:r>
              <a:rPr lang="en-US" dirty="0" err="1"/>
              <a:t>nestekjærlighet</a:t>
            </a:r>
            <a:r>
              <a:rPr lang="en-US" dirty="0"/>
              <a:t>… </a:t>
            </a:r>
            <a:r>
              <a:rPr lang="en-US" dirty="0" err="1"/>
              <a:t>det</a:t>
            </a:r>
            <a:r>
              <a:rPr lang="en-US" dirty="0"/>
              <a:t> </a:t>
            </a:r>
            <a:r>
              <a:rPr lang="en-US" dirty="0" err="1"/>
              <a:t>er</a:t>
            </a:r>
            <a:r>
              <a:rPr lang="en-US" dirty="0"/>
              <a:t> </a:t>
            </a:r>
            <a:r>
              <a:rPr lang="en-US" dirty="0" err="1"/>
              <a:t>en</a:t>
            </a:r>
            <a:r>
              <a:rPr lang="en-US" dirty="0"/>
              <a:t> </a:t>
            </a:r>
            <a:r>
              <a:rPr lang="en-US" dirty="0" err="1"/>
              <a:t>særdeles</a:t>
            </a:r>
            <a:r>
              <a:rPr lang="en-US" dirty="0"/>
              <a:t> </a:t>
            </a:r>
            <a:r>
              <a:rPr lang="en-US" dirty="0" err="1"/>
              <a:t>viktig</a:t>
            </a:r>
            <a:r>
              <a:rPr lang="en-US" dirty="0"/>
              <a:t> Kristen </a:t>
            </a:r>
            <a:r>
              <a:rPr lang="en-US" dirty="0" err="1"/>
              <a:t>dyd</a:t>
            </a:r>
            <a:r>
              <a:rPr lang="en-US" dirty="0"/>
              <a:t>”*</a:t>
            </a:r>
          </a:p>
          <a:p>
            <a:pPr marL="0" indent="0">
              <a:buNone/>
            </a:pPr>
            <a:r>
              <a:rPr lang="en-US" sz="1800" dirty="0"/>
              <a:t>*(Biblical Eldership, 194).</a:t>
            </a:r>
            <a:endParaRPr lang="nb-NO" sz="1800" dirty="0"/>
          </a:p>
          <a:p>
            <a:endParaRPr lang="nb-NO" dirty="0"/>
          </a:p>
        </p:txBody>
      </p:sp>
    </p:spTree>
    <p:extLst>
      <p:ext uri="{BB962C8B-B14F-4D97-AF65-F5344CB8AC3E}">
        <p14:creationId xmlns:p14="http://schemas.microsoft.com/office/powerpoint/2010/main" val="125109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Glad i det gode </a:t>
            </a:r>
            <a:r>
              <a:rPr lang="nb-NO" dirty="0"/>
              <a:t>(1:8)</a:t>
            </a:r>
          </a:p>
        </p:txBody>
      </p:sp>
      <p:sp>
        <p:nvSpPr>
          <p:cNvPr id="3" name="Plassholder for innhold 2"/>
          <p:cNvSpPr>
            <a:spLocks noGrp="1"/>
          </p:cNvSpPr>
          <p:nvPr>
            <p:ph idx="1"/>
          </p:nvPr>
        </p:nvSpPr>
        <p:spPr/>
        <p:txBody>
          <a:bodyPr/>
          <a:lstStyle/>
          <a:p>
            <a:r>
              <a:rPr lang="nb-NO" b="1" dirty="0"/>
              <a:t>Glad i det gode </a:t>
            </a:r>
            <a:r>
              <a:rPr lang="nb-NO" dirty="0"/>
              <a:t>– </a:t>
            </a:r>
            <a:r>
              <a:rPr lang="el-GR" dirty="0"/>
              <a:t>φιλάγαθος</a:t>
            </a:r>
            <a:endParaRPr lang="nb-NO" dirty="0"/>
          </a:p>
          <a:p>
            <a:r>
              <a:rPr lang="nb-NO" dirty="0"/>
              <a:t>En som elsker (</a:t>
            </a:r>
            <a:r>
              <a:rPr lang="nb-NO" dirty="0" err="1"/>
              <a:t>fileo</a:t>
            </a:r>
            <a:r>
              <a:rPr lang="nb-NO" dirty="0"/>
              <a:t>) det som er godt</a:t>
            </a:r>
          </a:p>
          <a:p>
            <a:r>
              <a:rPr lang="en-US" dirty="0"/>
              <a:t>BDAG: “In the Gr-Rom. world a characteristic of an esp. respected and responsible citizen”</a:t>
            </a:r>
          </a:p>
          <a:p>
            <a:r>
              <a:rPr lang="en-US" dirty="0" err="1"/>
              <a:t>En</a:t>
            </a:r>
            <a:r>
              <a:rPr lang="en-US" dirty="0"/>
              <a:t> </a:t>
            </a:r>
            <a:r>
              <a:rPr lang="en-US" dirty="0" err="1"/>
              <a:t>eldste</a:t>
            </a:r>
            <a:r>
              <a:rPr lang="en-US" dirty="0"/>
              <a:t> </a:t>
            </a:r>
            <a:r>
              <a:rPr lang="en-US" dirty="0" err="1"/>
              <a:t>må</a:t>
            </a:r>
            <a:r>
              <a:rPr lang="en-US" dirty="0"/>
              <a:t> </a:t>
            </a:r>
            <a:r>
              <a:rPr lang="en-US" dirty="0" err="1"/>
              <a:t>være</a:t>
            </a:r>
            <a:r>
              <a:rPr lang="en-US" dirty="0"/>
              <a:t> </a:t>
            </a:r>
            <a:r>
              <a:rPr lang="en-US" dirty="0" err="1"/>
              <a:t>kjent</a:t>
            </a:r>
            <a:r>
              <a:rPr lang="en-US" dirty="0"/>
              <a:t> for sin positive </a:t>
            </a:r>
            <a:r>
              <a:rPr lang="en-US" dirty="0" err="1"/>
              <a:t>entusiasme</a:t>
            </a:r>
            <a:r>
              <a:rPr lang="en-US" dirty="0"/>
              <a:t> for </a:t>
            </a:r>
            <a:r>
              <a:rPr lang="en-US" dirty="0" err="1"/>
              <a:t>gode</a:t>
            </a:r>
            <a:r>
              <a:rPr lang="en-US" dirty="0"/>
              <a:t> </a:t>
            </a:r>
            <a:r>
              <a:rPr lang="en-US" dirty="0" err="1"/>
              <a:t>tiltak</a:t>
            </a:r>
            <a:r>
              <a:rPr lang="en-US" dirty="0"/>
              <a:t>, </a:t>
            </a:r>
            <a:r>
              <a:rPr lang="en-US" dirty="0" err="1"/>
              <a:t>gode</a:t>
            </a:r>
            <a:r>
              <a:rPr lang="en-US" dirty="0"/>
              <a:t> </a:t>
            </a:r>
            <a:r>
              <a:rPr lang="en-US" dirty="0" err="1"/>
              <a:t>handlinger</a:t>
            </a:r>
            <a:r>
              <a:rPr lang="en-US" dirty="0"/>
              <a:t>, </a:t>
            </a:r>
            <a:r>
              <a:rPr lang="en-US" dirty="0" err="1"/>
              <a:t>gode</a:t>
            </a:r>
            <a:r>
              <a:rPr lang="en-US" dirty="0"/>
              <a:t> </a:t>
            </a:r>
            <a:r>
              <a:rPr lang="en-US" dirty="0" err="1"/>
              <a:t>personer</a:t>
            </a:r>
            <a:r>
              <a:rPr lang="en-US" dirty="0"/>
              <a:t> </a:t>
            </a:r>
            <a:r>
              <a:rPr lang="en-US" dirty="0" err="1"/>
              <a:t>og</a:t>
            </a:r>
            <a:r>
              <a:rPr lang="en-US" dirty="0"/>
              <a:t> </a:t>
            </a:r>
            <a:r>
              <a:rPr lang="en-US" dirty="0" err="1"/>
              <a:t>øvrige</a:t>
            </a:r>
            <a:r>
              <a:rPr lang="en-US" dirty="0"/>
              <a:t> ting </a:t>
            </a:r>
            <a:r>
              <a:rPr lang="en-US" dirty="0" err="1"/>
              <a:t>som</a:t>
            </a:r>
            <a:r>
              <a:rPr lang="en-US" dirty="0"/>
              <a:t> </a:t>
            </a:r>
            <a:r>
              <a:rPr lang="en-US" dirty="0" err="1"/>
              <a:t>er</a:t>
            </a:r>
            <a:r>
              <a:rPr lang="en-US" dirty="0"/>
              <a:t> </a:t>
            </a:r>
            <a:r>
              <a:rPr lang="en-US" dirty="0" err="1"/>
              <a:t>iboende</a:t>
            </a:r>
            <a:r>
              <a:rPr lang="en-US" dirty="0"/>
              <a:t> </a:t>
            </a:r>
            <a:r>
              <a:rPr lang="en-US" dirty="0" err="1"/>
              <a:t>gode</a:t>
            </a:r>
            <a:r>
              <a:rPr lang="en-US" dirty="0"/>
              <a:t>.</a:t>
            </a:r>
          </a:p>
          <a:p>
            <a:r>
              <a:rPr lang="en-US" dirty="0" err="1"/>
              <a:t>Filipperne</a:t>
            </a:r>
            <a:r>
              <a:rPr lang="en-US" dirty="0"/>
              <a:t> 4:8: </a:t>
            </a:r>
            <a:r>
              <a:rPr lang="en-US" dirty="0" err="1"/>
              <a:t>En</a:t>
            </a:r>
            <a:r>
              <a:rPr lang="en-US" dirty="0"/>
              <a:t> person </a:t>
            </a:r>
            <a:r>
              <a:rPr lang="en-US" dirty="0" err="1"/>
              <a:t>som</a:t>
            </a:r>
            <a:r>
              <a:rPr lang="en-US" dirty="0"/>
              <a:t> </a:t>
            </a:r>
            <a:r>
              <a:rPr lang="en-US" dirty="0" err="1"/>
              <a:t>er</a:t>
            </a:r>
            <a:r>
              <a:rPr lang="en-US" dirty="0"/>
              <a:t> </a:t>
            </a:r>
            <a:r>
              <a:rPr lang="en-US" dirty="0" err="1"/>
              <a:t>oppttatt</a:t>
            </a:r>
            <a:r>
              <a:rPr lang="en-US" dirty="0"/>
              <a:t> </a:t>
            </a:r>
            <a:r>
              <a:rPr lang="en-US" dirty="0" err="1"/>
              <a:t>av</a:t>
            </a:r>
            <a:r>
              <a:rPr lang="en-US" dirty="0"/>
              <a:t> </a:t>
            </a:r>
            <a:r>
              <a:rPr lang="en-US" dirty="0" err="1"/>
              <a:t>gode</a:t>
            </a:r>
            <a:r>
              <a:rPr lang="en-US" dirty="0"/>
              <a:t> ting.</a:t>
            </a:r>
            <a:endParaRPr lang="nb-NO" dirty="0"/>
          </a:p>
        </p:txBody>
      </p:sp>
    </p:spTree>
    <p:extLst>
      <p:ext uri="{BB962C8B-B14F-4D97-AF65-F5344CB8AC3E}">
        <p14:creationId xmlns:p14="http://schemas.microsoft.com/office/powerpoint/2010/main" val="215862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Sindig </a:t>
            </a:r>
            <a:r>
              <a:rPr lang="nb-NO" dirty="0"/>
              <a:t>(1:8)</a:t>
            </a:r>
          </a:p>
        </p:txBody>
      </p:sp>
      <p:sp>
        <p:nvSpPr>
          <p:cNvPr id="3" name="Plassholder for innhold 2"/>
          <p:cNvSpPr>
            <a:spLocks noGrp="1"/>
          </p:cNvSpPr>
          <p:nvPr>
            <p:ph idx="1"/>
          </p:nvPr>
        </p:nvSpPr>
        <p:spPr/>
        <p:txBody>
          <a:bodyPr>
            <a:normAutofit fontScale="92500" lnSpcReduction="10000"/>
          </a:bodyPr>
          <a:lstStyle/>
          <a:p>
            <a:endParaRPr lang="nb-NO" sz="1200" dirty="0"/>
          </a:p>
          <a:p>
            <a:r>
              <a:rPr lang="nb-NO" b="1" dirty="0"/>
              <a:t>Sindig </a:t>
            </a:r>
            <a:r>
              <a:rPr lang="nb-NO" dirty="0"/>
              <a:t>- </a:t>
            </a:r>
            <a:r>
              <a:rPr lang="el-GR" dirty="0"/>
              <a:t>σώφρων</a:t>
            </a:r>
            <a:endParaRPr lang="nb-NO" dirty="0"/>
          </a:p>
          <a:p>
            <a:r>
              <a:rPr lang="en-US" dirty="0"/>
              <a:t>BDAG: “to being in control of one’s self, prudent, thoughtful, self-controlled (the Hellenic model is avoidance of extremes and careful consideration for responsible action)” </a:t>
            </a:r>
          </a:p>
          <a:p>
            <a:r>
              <a:rPr lang="en-US" dirty="0" err="1"/>
              <a:t>En</a:t>
            </a:r>
            <a:r>
              <a:rPr lang="en-US" dirty="0"/>
              <a:t> </a:t>
            </a:r>
            <a:r>
              <a:rPr lang="en-US" dirty="0" err="1"/>
              <a:t>nødvendig</a:t>
            </a:r>
            <a:r>
              <a:rPr lang="en-US" dirty="0"/>
              <a:t> </a:t>
            </a:r>
            <a:r>
              <a:rPr lang="en-US" dirty="0" err="1"/>
              <a:t>karakteristikk</a:t>
            </a:r>
            <a:r>
              <a:rPr lang="en-US" dirty="0"/>
              <a:t> for </a:t>
            </a:r>
            <a:r>
              <a:rPr lang="en-US" dirty="0" err="1"/>
              <a:t>en</a:t>
            </a:r>
            <a:r>
              <a:rPr lang="en-US" dirty="0"/>
              <a:t> </a:t>
            </a:r>
            <a:r>
              <a:rPr lang="en-US" dirty="0" err="1"/>
              <a:t>hellig</a:t>
            </a:r>
            <a:r>
              <a:rPr lang="en-US" dirty="0"/>
              <a:t> person (Titus 2:2 (</a:t>
            </a:r>
            <a:r>
              <a:rPr lang="en-US" dirty="0" err="1"/>
              <a:t>eldre</a:t>
            </a:r>
            <a:r>
              <a:rPr lang="en-US" dirty="0"/>
              <a:t> </a:t>
            </a:r>
            <a:r>
              <a:rPr lang="en-US" dirty="0" err="1"/>
              <a:t>menn</a:t>
            </a:r>
            <a:r>
              <a:rPr lang="en-US" dirty="0"/>
              <a:t>), 2:4-5 (</a:t>
            </a:r>
            <a:r>
              <a:rPr lang="en-US" dirty="0" err="1"/>
              <a:t>yngre</a:t>
            </a:r>
            <a:r>
              <a:rPr lang="en-US" dirty="0"/>
              <a:t> </a:t>
            </a:r>
            <a:r>
              <a:rPr lang="en-US" dirty="0" err="1"/>
              <a:t>mødre</a:t>
            </a:r>
            <a:r>
              <a:rPr lang="en-US" dirty="0"/>
              <a:t>), 2:6 (</a:t>
            </a:r>
            <a:r>
              <a:rPr lang="en-US" dirty="0" err="1"/>
              <a:t>yngre</a:t>
            </a:r>
            <a:r>
              <a:rPr lang="en-US" dirty="0"/>
              <a:t> </a:t>
            </a:r>
            <a:r>
              <a:rPr lang="en-US" dirty="0" err="1"/>
              <a:t>menn</a:t>
            </a:r>
            <a:r>
              <a:rPr lang="en-US" dirty="0"/>
              <a:t>), 2:12 (</a:t>
            </a:r>
            <a:r>
              <a:rPr lang="en-US" dirty="0" err="1"/>
              <a:t>alle</a:t>
            </a:r>
            <a:r>
              <a:rPr lang="en-US" dirty="0"/>
              <a:t> </a:t>
            </a:r>
            <a:r>
              <a:rPr lang="en-US" dirty="0" err="1"/>
              <a:t>menn</a:t>
            </a:r>
            <a:r>
              <a:rPr lang="en-US" dirty="0"/>
              <a:t>)</a:t>
            </a:r>
          </a:p>
          <a:p>
            <a:r>
              <a:rPr lang="en-US" dirty="0" err="1"/>
              <a:t>Begrepet</a:t>
            </a:r>
            <a:r>
              <a:rPr lang="en-US" dirty="0"/>
              <a:t> </a:t>
            </a:r>
            <a:r>
              <a:rPr lang="en-US" dirty="0" err="1"/>
              <a:t>beskriver</a:t>
            </a:r>
            <a:r>
              <a:rPr lang="en-US" dirty="0"/>
              <a:t> </a:t>
            </a:r>
            <a:r>
              <a:rPr lang="en-US" dirty="0" err="1"/>
              <a:t>en</a:t>
            </a:r>
            <a:r>
              <a:rPr lang="en-US" dirty="0"/>
              <a:t> person </a:t>
            </a:r>
            <a:r>
              <a:rPr lang="en-US" dirty="0" err="1"/>
              <a:t>som</a:t>
            </a:r>
            <a:r>
              <a:rPr lang="en-US" dirty="0"/>
              <a:t> </a:t>
            </a:r>
            <a:r>
              <a:rPr lang="en-US" dirty="0" err="1"/>
              <a:t>har</a:t>
            </a:r>
            <a:r>
              <a:rPr lang="en-US" dirty="0"/>
              <a:t> </a:t>
            </a:r>
            <a:r>
              <a:rPr lang="en-US" dirty="0" err="1"/>
              <a:t>kontroll</a:t>
            </a:r>
            <a:r>
              <a:rPr lang="en-US" dirty="0"/>
              <a:t> </a:t>
            </a:r>
            <a:r>
              <a:rPr lang="en-US" dirty="0" err="1"/>
              <a:t>på</a:t>
            </a:r>
            <a:r>
              <a:rPr lang="en-US" dirty="0"/>
              <a:t> </a:t>
            </a:r>
            <a:r>
              <a:rPr lang="en-US" dirty="0" err="1"/>
              <a:t>tankene</a:t>
            </a:r>
            <a:r>
              <a:rPr lang="en-US" dirty="0"/>
              <a:t> sine, </a:t>
            </a:r>
            <a:r>
              <a:rPr lang="en-US" dirty="0" err="1"/>
              <a:t>og</a:t>
            </a:r>
            <a:r>
              <a:rPr lang="en-US" dirty="0"/>
              <a:t> </a:t>
            </a:r>
            <a:r>
              <a:rPr lang="en-US" dirty="0" err="1"/>
              <a:t>som</a:t>
            </a:r>
            <a:r>
              <a:rPr lang="en-US" dirty="0"/>
              <a:t> </a:t>
            </a:r>
            <a:r>
              <a:rPr lang="en-US" dirty="0" err="1"/>
              <a:t>søker</a:t>
            </a:r>
            <a:r>
              <a:rPr lang="en-US" dirty="0"/>
              <a:t> å </a:t>
            </a:r>
            <a:r>
              <a:rPr lang="en-US" dirty="0" err="1"/>
              <a:t>synkronisere</a:t>
            </a:r>
            <a:r>
              <a:rPr lang="en-US" dirty="0"/>
              <a:t> </a:t>
            </a:r>
            <a:r>
              <a:rPr lang="en-US" dirty="0" err="1"/>
              <a:t>tankene</a:t>
            </a:r>
            <a:r>
              <a:rPr lang="en-US" dirty="0"/>
              <a:t> sine mot Kristi </a:t>
            </a:r>
            <a:r>
              <a:rPr lang="en-US" dirty="0" err="1"/>
              <a:t>tanke</a:t>
            </a:r>
            <a:r>
              <a:rPr lang="en-US" dirty="0"/>
              <a:t> </a:t>
            </a:r>
            <a:r>
              <a:rPr lang="en-US" dirty="0" err="1"/>
              <a:t>og</a:t>
            </a:r>
            <a:r>
              <a:rPr lang="en-US" dirty="0"/>
              <a:t> </a:t>
            </a:r>
            <a:r>
              <a:rPr lang="en-US" dirty="0" err="1"/>
              <a:t>sinn</a:t>
            </a:r>
            <a:r>
              <a:rPr lang="en-US" dirty="0"/>
              <a:t>,</a:t>
            </a:r>
          </a:p>
        </p:txBody>
      </p:sp>
    </p:spTree>
    <p:extLst>
      <p:ext uri="{BB962C8B-B14F-4D97-AF65-F5344CB8AC3E}">
        <p14:creationId xmlns:p14="http://schemas.microsoft.com/office/powerpoint/2010/main" val="206165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Hvem var Titus?</a:t>
            </a:r>
          </a:p>
        </p:txBody>
      </p:sp>
      <p:sp>
        <p:nvSpPr>
          <p:cNvPr id="3" name="Content Placeholder 2"/>
          <p:cNvSpPr>
            <a:spLocks noGrp="1"/>
          </p:cNvSpPr>
          <p:nvPr>
            <p:ph idx="1"/>
          </p:nvPr>
        </p:nvSpPr>
        <p:spPr/>
        <p:txBody>
          <a:bodyPr/>
          <a:lstStyle/>
          <a:p>
            <a:r>
              <a:rPr lang="nb-NO" dirty="0"/>
              <a:t>Hedning-kristen som sannsynligvis hadde kommet til tro under Paulus sin forkynnelse (Titus 1:4)</a:t>
            </a:r>
          </a:p>
          <a:p>
            <a:r>
              <a:rPr lang="nb-NO" dirty="0"/>
              <a:t>En av Paulus sine nærmeste disipler og medarbeidere (som Timoteus)</a:t>
            </a:r>
          </a:p>
          <a:p>
            <a:r>
              <a:rPr lang="nb-NO" dirty="0"/>
              <a:t>Hadde tjent med Paulus i Korint (er nevnt 9 ganger i 2. </a:t>
            </a:r>
            <a:r>
              <a:rPr lang="nb-NO" dirty="0" err="1"/>
              <a:t>Korinterbrev</a:t>
            </a:r>
            <a:r>
              <a:rPr lang="nb-NO" dirty="0"/>
              <a:t>, og overleverte dette brevet til menigheten i Korint)</a:t>
            </a:r>
          </a:p>
          <a:p>
            <a:r>
              <a:rPr lang="nb-NO" dirty="0"/>
              <a:t>Var med Paulus på «kirkemøtet i Jerusalem» nevnt i </a:t>
            </a:r>
            <a:r>
              <a:rPr lang="nb-NO" dirty="0" err="1"/>
              <a:t>Apgj</a:t>
            </a:r>
            <a:r>
              <a:rPr lang="nb-NO" dirty="0"/>
              <a:t>. 15</a:t>
            </a:r>
          </a:p>
          <a:p>
            <a:endParaRPr lang="nb-NO" dirty="0"/>
          </a:p>
          <a:p>
            <a:endParaRPr lang="nb-NO" dirty="0"/>
          </a:p>
        </p:txBody>
      </p:sp>
    </p:spTree>
    <p:extLst>
      <p:ext uri="{BB962C8B-B14F-4D97-AF65-F5344CB8AC3E}">
        <p14:creationId xmlns:p14="http://schemas.microsoft.com/office/powerpoint/2010/main" val="127086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Sindig</a:t>
            </a:r>
            <a:r>
              <a:rPr lang="nb-NO" dirty="0"/>
              <a:t> (1:8)</a:t>
            </a:r>
          </a:p>
        </p:txBody>
      </p:sp>
      <p:sp>
        <p:nvSpPr>
          <p:cNvPr id="3" name="Plassholder for innhold 2"/>
          <p:cNvSpPr>
            <a:spLocks noGrp="1"/>
          </p:cNvSpPr>
          <p:nvPr>
            <p:ph idx="1"/>
          </p:nvPr>
        </p:nvSpPr>
        <p:spPr>
          <a:xfrm>
            <a:off x="1295401" y="2556932"/>
            <a:ext cx="9601196" cy="3318936"/>
          </a:xfrm>
        </p:spPr>
        <p:txBody>
          <a:bodyPr>
            <a:normAutofit fontScale="92500" lnSpcReduction="20000"/>
          </a:bodyPr>
          <a:lstStyle/>
          <a:p>
            <a:pPr lvl="0"/>
            <a:r>
              <a:rPr lang="en-US" dirty="0"/>
              <a:t>Alexander </a:t>
            </a:r>
            <a:r>
              <a:rPr lang="en-US" dirty="0" err="1"/>
              <a:t>Strauch</a:t>
            </a:r>
            <a:r>
              <a:rPr lang="en-US" dirty="0"/>
              <a:t>:  “To be prudent is to be sound-minded, discreet, and sensible, able to keep an objective perspective in the face of problems and disagreements.  Prudence is an essential quality of mind for a person who must exercise a great deal of practical discretion in handling people and their problems. Prudence tempers pride, authoritarianism, and self-justification” (Biblical Eldership, 193).</a:t>
            </a:r>
            <a:endParaRPr lang="nb-NO" dirty="0"/>
          </a:p>
          <a:p>
            <a:pPr lvl="0"/>
            <a:r>
              <a:rPr lang="en-US" dirty="0" err="1"/>
              <a:t>Prinsipp</a:t>
            </a:r>
            <a:r>
              <a:rPr lang="en-US" dirty="0"/>
              <a:t>: </a:t>
            </a:r>
            <a:r>
              <a:rPr lang="en-US" dirty="0" err="1"/>
              <a:t>Evne</a:t>
            </a:r>
            <a:r>
              <a:rPr lang="en-US" dirty="0"/>
              <a:t> </a:t>
            </a:r>
            <a:r>
              <a:rPr lang="en-US" dirty="0" err="1"/>
              <a:t>til</a:t>
            </a:r>
            <a:r>
              <a:rPr lang="en-US" dirty="0"/>
              <a:t> å </a:t>
            </a:r>
            <a:r>
              <a:rPr lang="en-US" dirty="0" err="1"/>
              <a:t>sette</a:t>
            </a:r>
            <a:r>
              <a:rPr lang="en-US" dirty="0"/>
              <a:t> </a:t>
            </a:r>
            <a:r>
              <a:rPr lang="en-US" dirty="0" err="1"/>
              <a:t>personlige</a:t>
            </a:r>
            <a:r>
              <a:rPr lang="en-US" dirty="0"/>
              <a:t> </a:t>
            </a:r>
            <a:r>
              <a:rPr lang="en-US" dirty="0" err="1"/>
              <a:t>interesser</a:t>
            </a:r>
            <a:r>
              <a:rPr lang="en-US" dirty="0"/>
              <a:t> </a:t>
            </a:r>
            <a:r>
              <a:rPr lang="en-US" dirty="0" err="1"/>
              <a:t>til</a:t>
            </a:r>
            <a:r>
              <a:rPr lang="en-US" dirty="0"/>
              <a:t> side, </a:t>
            </a:r>
            <a:r>
              <a:rPr lang="en-US" dirty="0" err="1"/>
              <a:t>og</a:t>
            </a:r>
            <a:r>
              <a:rPr lang="en-US" dirty="0"/>
              <a:t> </a:t>
            </a:r>
            <a:r>
              <a:rPr lang="en-US" dirty="0" err="1"/>
              <a:t>være</a:t>
            </a:r>
            <a:r>
              <a:rPr lang="en-US" dirty="0"/>
              <a:t> </a:t>
            </a:r>
            <a:r>
              <a:rPr lang="en-US" dirty="0" err="1"/>
              <a:t>objektiv</a:t>
            </a:r>
            <a:r>
              <a:rPr lang="en-US" dirty="0"/>
              <a:t> </a:t>
            </a:r>
            <a:r>
              <a:rPr lang="en-US" dirty="0" err="1"/>
              <a:t>i</a:t>
            </a:r>
            <a:r>
              <a:rPr lang="en-US" dirty="0"/>
              <a:t> sine </a:t>
            </a:r>
            <a:r>
              <a:rPr lang="en-US" dirty="0" err="1"/>
              <a:t>beslutningsprosesse</a:t>
            </a:r>
            <a:r>
              <a:rPr lang="en-US" dirty="0"/>
              <a:t>. </a:t>
            </a:r>
          </a:p>
          <a:p>
            <a:pPr lvl="0"/>
            <a:r>
              <a:rPr lang="en-US" dirty="0" err="1"/>
              <a:t>Det</a:t>
            </a:r>
            <a:r>
              <a:rPr lang="en-US" dirty="0"/>
              <a:t> </a:t>
            </a:r>
            <a:r>
              <a:rPr lang="en-US" dirty="0" err="1"/>
              <a:t>er</a:t>
            </a:r>
            <a:r>
              <a:rPr lang="en-US" dirty="0"/>
              <a:t> </a:t>
            </a:r>
            <a:r>
              <a:rPr lang="en-US" dirty="0" err="1"/>
              <a:t>evnen</a:t>
            </a:r>
            <a:r>
              <a:rPr lang="en-US" dirty="0"/>
              <a:t> </a:t>
            </a:r>
            <a:r>
              <a:rPr lang="en-US" dirty="0" err="1"/>
              <a:t>til</a:t>
            </a:r>
            <a:r>
              <a:rPr lang="en-US" dirty="0"/>
              <a:t> å </a:t>
            </a:r>
            <a:r>
              <a:rPr lang="en-US" dirty="0" err="1"/>
              <a:t>veie</a:t>
            </a:r>
            <a:r>
              <a:rPr lang="en-US" dirty="0"/>
              <a:t> </a:t>
            </a:r>
            <a:r>
              <a:rPr lang="en-US" dirty="0" err="1"/>
              <a:t>bevisene</a:t>
            </a:r>
            <a:r>
              <a:rPr lang="en-US" dirty="0"/>
              <a:t> mot </a:t>
            </a:r>
            <a:r>
              <a:rPr lang="en-US" dirty="0" err="1"/>
              <a:t>hverandre</a:t>
            </a:r>
            <a:r>
              <a:rPr lang="en-US" dirty="0"/>
              <a:t>, </a:t>
            </a:r>
            <a:r>
              <a:rPr lang="en-US" dirty="0" err="1"/>
              <a:t>og</a:t>
            </a:r>
            <a:r>
              <a:rPr lang="en-US" dirty="0"/>
              <a:t> </a:t>
            </a:r>
            <a:r>
              <a:rPr lang="en-US" dirty="0" err="1"/>
              <a:t>til</a:t>
            </a:r>
            <a:r>
              <a:rPr lang="en-US" dirty="0"/>
              <a:t> å </a:t>
            </a:r>
            <a:r>
              <a:rPr lang="en-US" dirty="0" err="1"/>
              <a:t>forlate</a:t>
            </a:r>
            <a:r>
              <a:rPr lang="en-US" dirty="0"/>
              <a:t> </a:t>
            </a:r>
            <a:r>
              <a:rPr lang="en-US" dirty="0" err="1"/>
              <a:t>tidligere</a:t>
            </a:r>
            <a:r>
              <a:rPr lang="en-US" dirty="0"/>
              <a:t> </a:t>
            </a:r>
            <a:r>
              <a:rPr lang="en-US" dirty="0" err="1"/>
              <a:t>teologiske</a:t>
            </a:r>
            <a:r>
              <a:rPr lang="en-US" dirty="0"/>
              <a:t> </a:t>
            </a:r>
            <a:r>
              <a:rPr lang="en-US" dirty="0" err="1"/>
              <a:t>posisjoner</a:t>
            </a:r>
            <a:r>
              <a:rPr lang="en-US" dirty="0"/>
              <a:t> </a:t>
            </a:r>
            <a:r>
              <a:rPr lang="en-US" dirty="0" err="1"/>
              <a:t>hvis</a:t>
            </a:r>
            <a:r>
              <a:rPr lang="en-US" dirty="0"/>
              <a:t> </a:t>
            </a:r>
            <a:r>
              <a:rPr lang="en-US" dirty="0" err="1"/>
              <a:t>det</a:t>
            </a:r>
            <a:r>
              <a:rPr lang="en-US" dirty="0"/>
              <a:t> </a:t>
            </a:r>
            <a:r>
              <a:rPr lang="en-US" dirty="0" err="1"/>
              <a:t>Skriftlige</a:t>
            </a:r>
            <a:r>
              <a:rPr lang="en-US" dirty="0"/>
              <a:t> </a:t>
            </a:r>
            <a:r>
              <a:rPr lang="en-US" dirty="0" err="1"/>
              <a:t>bevismaterialte</a:t>
            </a:r>
            <a:r>
              <a:rPr lang="en-US" dirty="0"/>
              <a:t>  </a:t>
            </a:r>
            <a:r>
              <a:rPr lang="en-US" dirty="0" err="1"/>
              <a:t>tilsier</a:t>
            </a:r>
            <a:r>
              <a:rPr lang="en-US" dirty="0"/>
              <a:t> at </a:t>
            </a:r>
            <a:r>
              <a:rPr lang="en-US" dirty="0" err="1"/>
              <a:t>en</a:t>
            </a:r>
            <a:r>
              <a:rPr lang="en-US" dirty="0"/>
              <a:t> tar </a:t>
            </a:r>
            <a:r>
              <a:rPr lang="en-US" dirty="0" err="1"/>
              <a:t>feil</a:t>
            </a:r>
            <a:r>
              <a:rPr lang="en-US" dirty="0"/>
              <a:t>. </a:t>
            </a:r>
            <a:r>
              <a:rPr lang="en-US" dirty="0" err="1"/>
              <a:t>Det</a:t>
            </a:r>
            <a:r>
              <a:rPr lang="en-US" dirty="0"/>
              <a:t> </a:t>
            </a:r>
            <a:r>
              <a:rPr lang="en-US" dirty="0" err="1"/>
              <a:t>er</a:t>
            </a:r>
            <a:r>
              <a:rPr lang="en-US" dirty="0"/>
              <a:t> </a:t>
            </a:r>
            <a:r>
              <a:rPr lang="en-US" dirty="0" err="1"/>
              <a:t>evnen</a:t>
            </a:r>
            <a:r>
              <a:rPr lang="en-US" dirty="0"/>
              <a:t> </a:t>
            </a:r>
            <a:r>
              <a:rPr lang="en-US" dirty="0" err="1"/>
              <a:t>til</a:t>
            </a:r>
            <a:r>
              <a:rPr lang="en-US" dirty="0"/>
              <a:t> å </a:t>
            </a:r>
            <a:r>
              <a:rPr lang="en-US" dirty="0" err="1"/>
              <a:t>være</a:t>
            </a:r>
            <a:r>
              <a:rPr lang="en-US" dirty="0"/>
              <a:t> </a:t>
            </a:r>
            <a:r>
              <a:rPr lang="en-US" dirty="0" err="1"/>
              <a:t>ydmyk</a:t>
            </a:r>
            <a:r>
              <a:rPr lang="en-US" dirty="0"/>
              <a:t> </a:t>
            </a:r>
            <a:r>
              <a:rPr lang="en-US" dirty="0" err="1"/>
              <a:t>nok</a:t>
            </a:r>
            <a:r>
              <a:rPr lang="en-US" dirty="0"/>
              <a:t> </a:t>
            </a:r>
            <a:r>
              <a:rPr lang="en-US" dirty="0" err="1"/>
              <a:t>til</a:t>
            </a:r>
            <a:r>
              <a:rPr lang="en-US" dirty="0"/>
              <a:t> å </a:t>
            </a:r>
            <a:r>
              <a:rPr lang="en-US" dirty="0" err="1"/>
              <a:t>endre</a:t>
            </a:r>
            <a:r>
              <a:rPr lang="en-US" dirty="0"/>
              <a:t> </a:t>
            </a:r>
            <a:r>
              <a:rPr lang="en-US" dirty="0" err="1"/>
              <a:t>ens</a:t>
            </a:r>
            <a:r>
              <a:rPr lang="en-US" dirty="0"/>
              <a:t> </a:t>
            </a:r>
            <a:r>
              <a:rPr lang="en-US" dirty="0" err="1"/>
              <a:t>mening</a:t>
            </a:r>
            <a:r>
              <a:rPr lang="en-US" dirty="0"/>
              <a:t> </a:t>
            </a:r>
            <a:r>
              <a:rPr lang="en-US" dirty="0" err="1"/>
              <a:t>dersom</a:t>
            </a:r>
            <a:r>
              <a:rPr lang="en-US" dirty="0"/>
              <a:t> </a:t>
            </a:r>
            <a:r>
              <a:rPr lang="en-US" dirty="0" err="1"/>
              <a:t>en</a:t>
            </a:r>
            <a:r>
              <a:rPr lang="en-US" dirty="0"/>
              <a:t> </a:t>
            </a:r>
            <a:r>
              <a:rPr lang="en-US" dirty="0" err="1"/>
              <a:t>åpenbart</a:t>
            </a:r>
            <a:r>
              <a:rPr lang="en-US" dirty="0"/>
              <a:t> tar </a:t>
            </a:r>
            <a:r>
              <a:rPr lang="en-US" dirty="0" err="1"/>
              <a:t>feil</a:t>
            </a:r>
            <a:r>
              <a:rPr lang="en-US" dirty="0"/>
              <a:t>.</a:t>
            </a:r>
          </a:p>
        </p:txBody>
      </p:sp>
    </p:spTree>
    <p:extLst>
      <p:ext uri="{BB962C8B-B14F-4D97-AF65-F5344CB8AC3E}">
        <p14:creationId xmlns:p14="http://schemas.microsoft.com/office/powerpoint/2010/main" val="331856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Rettferdig</a:t>
            </a:r>
            <a:r>
              <a:rPr lang="nb-NO" dirty="0"/>
              <a:t> (1:8)</a:t>
            </a:r>
          </a:p>
        </p:txBody>
      </p:sp>
      <p:sp>
        <p:nvSpPr>
          <p:cNvPr id="3" name="Plassholder for innhold 2"/>
          <p:cNvSpPr>
            <a:spLocks noGrp="1"/>
          </p:cNvSpPr>
          <p:nvPr>
            <p:ph idx="1"/>
          </p:nvPr>
        </p:nvSpPr>
        <p:spPr/>
        <p:txBody>
          <a:bodyPr/>
          <a:lstStyle/>
          <a:p>
            <a:r>
              <a:rPr lang="nb-NO" dirty="0"/>
              <a:t>Rettferdig – </a:t>
            </a:r>
            <a:r>
              <a:rPr lang="el-GR" b="1" dirty="0"/>
              <a:t>δίκαιος</a:t>
            </a:r>
            <a:endParaRPr lang="nb-NO" b="1" dirty="0"/>
          </a:p>
          <a:p>
            <a:r>
              <a:rPr lang="nb-NO" dirty="0"/>
              <a:t>En person dedisert til å leve rett, og til å dømme rett i livet mange valg og situasjoner.</a:t>
            </a:r>
          </a:p>
          <a:p>
            <a:r>
              <a:rPr lang="nb-NO" dirty="0"/>
              <a:t>Det er ikke en referanse til å være rettferdiggjort (som er et vilkår for alle Kristne), men en som etterstreber å forstå Guds rettferdighet og til å leve deretter.</a:t>
            </a:r>
          </a:p>
        </p:txBody>
      </p:sp>
    </p:spTree>
    <p:extLst>
      <p:ext uri="{BB962C8B-B14F-4D97-AF65-F5344CB8AC3E}">
        <p14:creationId xmlns:p14="http://schemas.microsoft.com/office/powerpoint/2010/main" val="82995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Hellig</a:t>
            </a:r>
            <a:r>
              <a:rPr lang="nb-NO" dirty="0"/>
              <a:t> (1:8)</a:t>
            </a:r>
          </a:p>
        </p:txBody>
      </p:sp>
      <p:sp>
        <p:nvSpPr>
          <p:cNvPr id="3" name="Plassholder for innhold 2"/>
          <p:cNvSpPr>
            <a:spLocks noGrp="1"/>
          </p:cNvSpPr>
          <p:nvPr>
            <p:ph idx="1"/>
          </p:nvPr>
        </p:nvSpPr>
        <p:spPr/>
        <p:txBody>
          <a:bodyPr/>
          <a:lstStyle/>
          <a:p>
            <a:r>
              <a:rPr lang="nb-NO" b="1" dirty="0"/>
              <a:t>Hellig (Gudfryktig) </a:t>
            </a:r>
            <a:r>
              <a:rPr lang="nb-NO" dirty="0"/>
              <a:t>- </a:t>
            </a:r>
            <a:r>
              <a:rPr lang="el-GR" dirty="0"/>
              <a:t>ὅσιος</a:t>
            </a:r>
            <a:endParaRPr lang="nb-NO" dirty="0"/>
          </a:p>
          <a:p>
            <a:r>
              <a:rPr lang="nb-NO" dirty="0"/>
              <a:t>En som søker å være annerledes (positivt sett) fra verden, ved å leve et hellig liv som påvirker alle livets faser og dimensjoner.</a:t>
            </a:r>
          </a:p>
          <a:p>
            <a:r>
              <a:rPr lang="nb-NO" dirty="0"/>
              <a:t>Personlig hellighet</a:t>
            </a:r>
          </a:p>
        </p:txBody>
      </p:sp>
    </p:spTree>
    <p:extLst>
      <p:ext uri="{BB962C8B-B14F-4D97-AF65-F5344CB8AC3E}">
        <p14:creationId xmlns:p14="http://schemas.microsoft.com/office/powerpoint/2010/main" val="490932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Ulastelig karakter – </a:t>
            </a:r>
            <a:r>
              <a:rPr lang="nb-NO" i="1" dirty="0"/>
              <a:t>Avholdende</a:t>
            </a:r>
            <a:r>
              <a:rPr lang="nb-NO" dirty="0"/>
              <a:t> (1:8)</a:t>
            </a:r>
          </a:p>
        </p:txBody>
      </p:sp>
      <p:sp>
        <p:nvSpPr>
          <p:cNvPr id="3" name="Plassholder for innhold 2"/>
          <p:cNvSpPr>
            <a:spLocks noGrp="1"/>
          </p:cNvSpPr>
          <p:nvPr>
            <p:ph idx="1"/>
          </p:nvPr>
        </p:nvSpPr>
        <p:spPr/>
        <p:txBody>
          <a:bodyPr/>
          <a:lstStyle/>
          <a:p>
            <a:r>
              <a:rPr lang="nb-NO" b="1" dirty="0"/>
              <a:t>Avholdende </a:t>
            </a:r>
            <a:r>
              <a:rPr lang="nb-NO" dirty="0"/>
              <a:t>- </a:t>
            </a:r>
            <a:r>
              <a:rPr lang="el-GR" dirty="0"/>
              <a:t>ἐγκρατής</a:t>
            </a:r>
            <a:endParaRPr lang="nb-NO" dirty="0"/>
          </a:p>
          <a:p>
            <a:r>
              <a:rPr lang="nb-NO" dirty="0"/>
              <a:t>En som har sine kjødelige impulser under kontroll</a:t>
            </a:r>
          </a:p>
          <a:p>
            <a:r>
              <a:rPr lang="nb-NO" dirty="0"/>
              <a:t>En eldste må demonstrere med livet sitt at han makter å begrense seg – Når det kommer til mat, pengebruk, timer han ser på TV, søvn, osv.</a:t>
            </a:r>
          </a:p>
          <a:p>
            <a:r>
              <a:rPr lang="nb-NO" dirty="0"/>
              <a:t>En person som ved hjelp fra andre Kristne unngår avhengigheter.</a:t>
            </a:r>
          </a:p>
        </p:txBody>
      </p:sp>
    </p:spTree>
    <p:extLst>
      <p:ext uri="{BB962C8B-B14F-4D97-AF65-F5344CB8AC3E}">
        <p14:creationId xmlns:p14="http://schemas.microsoft.com/office/powerpoint/2010/main" val="4233329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Ulastelig i lære – </a:t>
            </a:r>
            <a:br>
              <a:rPr lang="nb-NO" dirty="0"/>
            </a:br>
            <a:r>
              <a:rPr lang="nb-NO" i="1" dirty="0"/>
              <a:t>Hva en eldste må forstå og forkynne </a:t>
            </a:r>
            <a:r>
              <a:rPr lang="nb-NO" dirty="0"/>
              <a:t>(1:9)</a:t>
            </a:r>
          </a:p>
        </p:txBody>
      </p:sp>
      <p:sp>
        <p:nvSpPr>
          <p:cNvPr id="3" name="Plassholder for innhold 2"/>
          <p:cNvSpPr>
            <a:spLocks noGrp="1"/>
          </p:cNvSpPr>
          <p:nvPr>
            <p:ph idx="1"/>
          </p:nvPr>
        </p:nvSpPr>
        <p:spPr/>
        <p:txBody>
          <a:bodyPr/>
          <a:lstStyle/>
          <a:p>
            <a:r>
              <a:rPr lang="nb-NO" dirty="0"/>
              <a:t>En som holder fast ved det troverdige Ord</a:t>
            </a:r>
          </a:p>
          <a:p>
            <a:r>
              <a:rPr lang="nb-NO" dirty="0"/>
              <a:t>En Pastor må først og fremst være trofast mot Guds Ord</a:t>
            </a:r>
          </a:p>
          <a:p>
            <a:r>
              <a:rPr lang="nb-NO" dirty="0"/>
              <a:t>Han må evne å  både undervise andre i Guds Ord, og til å formane/irettesette de som kommer med usunn eller vrang lære.</a:t>
            </a:r>
          </a:p>
          <a:p>
            <a:r>
              <a:rPr lang="nb-NO" dirty="0"/>
              <a:t>Ef 4:11 – «Hyrder og lærere»</a:t>
            </a:r>
          </a:p>
          <a:p>
            <a:r>
              <a:rPr lang="nb-NO" dirty="0"/>
              <a:t>Sannsynligvis en referanse til å ha nådegave til å lære</a:t>
            </a:r>
          </a:p>
        </p:txBody>
      </p:sp>
    </p:spTree>
    <p:extLst>
      <p:ext uri="{BB962C8B-B14F-4D97-AF65-F5344CB8AC3E}">
        <p14:creationId xmlns:p14="http://schemas.microsoft.com/office/powerpoint/2010/main" val="2040976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Behovet for eldste (1:10-16) – </a:t>
            </a:r>
            <a:br>
              <a:rPr lang="nb-NO" dirty="0"/>
            </a:br>
            <a:r>
              <a:rPr lang="nb-NO" dirty="0"/>
              <a:t>Vranglærens trussel!</a:t>
            </a:r>
          </a:p>
        </p:txBody>
      </p:sp>
      <p:sp>
        <p:nvSpPr>
          <p:cNvPr id="3" name="Plassholder for innhold 2"/>
          <p:cNvSpPr>
            <a:spLocks noGrp="1"/>
          </p:cNvSpPr>
          <p:nvPr>
            <p:ph idx="1"/>
          </p:nvPr>
        </p:nvSpPr>
        <p:spPr/>
        <p:txBody>
          <a:bodyPr/>
          <a:lstStyle/>
          <a:p>
            <a:r>
              <a:rPr lang="nb-NO" dirty="0"/>
              <a:t>Judaisme var et problem på Kreta – Dvs. en må bli </a:t>
            </a:r>
            <a:r>
              <a:rPr lang="nb-NO" dirty="0" err="1"/>
              <a:t>omskjært</a:t>
            </a:r>
            <a:r>
              <a:rPr lang="nb-NO" dirty="0"/>
              <a:t> og holde deler av loven for å kunne bli frelst (Omskjærelse + tro = frelse)</a:t>
            </a:r>
          </a:p>
          <a:p>
            <a:r>
              <a:rPr lang="nb-NO" dirty="0"/>
              <a:t>Titus, som selv var hedning, og som hadde vært tilstede på Apostelmøte i </a:t>
            </a:r>
            <a:r>
              <a:rPr lang="nb-NO" dirty="0" err="1"/>
              <a:t>Apgj</a:t>
            </a:r>
            <a:r>
              <a:rPr lang="nb-NO" dirty="0"/>
              <a:t> 15 hadde god kjennskap til problematikken.</a:t>
            </a:r>
          </a:p>
          <a:p>
            <a:r>
              <a:rPr lang="nb-NO" dirty="0"/>
              <a:t>En eldste må være i stand, som Titus, til å irettesette og korrigere ubibelsk lære.</a:t>
            </a:r>
          </a:p>
        </p:txBody>
      </p:sp>
    </p:spTree>
    <p:extLst>
      <p:ext uri="{BB962C8B-B14F-4D97-AF65-F5344CB8AC3E}">
        <p14:creationId xmlns:p14="http://schemas.microsoft.com/office/powerpoint/2010/main" val="34155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Foranledningen til Titus’ brev – </a:t>
            </a:r>
            <a:br>
              <a:rPr lang="nb-NO" dirty="0"/>
            </a:br>
            <a:r>
              <a:rPr lang="nb-NO" i="1" dirty="0"/>
              <a:t>Paulus’ fjerde misjonsreise</a:t>
            </a:r>
          </a:p>
        </p:txBody>
      </p:sp>
      <p:sp>
        <p:nvSpPr>
          <p:cNvPr id="3" name="Content Placeholder 2"/>
          <p:cNvSpPr>
            <a:spLocks noGrp="1"/>
          </p:cNvSpPr>
          <p:nvPr>
            <p:ph idx="1"/>
          </p:nvPr>
        </p:nvSpPr>
        <p:spPr>
          <a:xfrm>
            <a:off x="1082202" y="2508294"/>
            <a:ext cx="10027595" cy="3318936"/>
          </a:xfrm>
        </p:spPr>
        <p:txBody>
          <a:bodyPr>
            <a:normAutofit/>
          </a:bodyPr>
          <a:lstStyle/>
          <a:p>
            <a:r>
              <a:rPr lang="nb-NO" dirty="0">
                <a:sym typeface="Wingdings" panose="05000000000000000000" pitchFamily="2" charset="2"/>
              </a:rPr>
              <a:t>Etter hans første romerske fangenskap (dvs. etter at Apostlenes gjerninger er ferdig) var Paulus med på å etablere menigheter på blant annet Kreta.</a:t>
            </a:r>
          </a:p>
          <a:p>
            <a:r>
              <a:rPr lang="nb-NO" dirty="0">
                <a:sym typeface="Wingdings" panose="05000000000000000000" pitchFamily="2" charset="2"/>
              </a:rPr>
              <a:t>Paulus fulgte alltid opp menighetene han plantet, og han gav Titus ansvar for å lede forsamlingene på Kreta i etableringsfasen.</a:t>
            </a:r>
          </a:p>
          <a:p>
            <a:r>
              <a:rPr lang="nb-NO" dirty="0">
                <a:sym typeface="Wingdings" panose="05000000000000000000" pitchFamily="2" charset="2"/>
              </a:rPr>
              <a:t>Brevet er ikke først og fremst skrevet for å opplyse Titus, men for å gi Titus’ arbeid i menighetene en apostolisk autoritet – Det er med andre ord til dels skrevet for de som måtte være skeptisk til Titus sin ledelse i forsamlingene.</a:t>
            </a:r>
          </a:p>
          <a:p>
            <a:endParaRPr lang="nb-NO" dirty="0">
              <a:sym typeface="Wingdings" panose="05000000000000000000" pitchFamily="2" charset="2"/>
            </a:endParaRPr>
          </a:p>
        </p:txBody>
      </p:sp>
    </p:spTree>
    <p:extLst>
      <p:ext uri="{BB962C8B-B14F-4D97-AF65-F5344CB8AC3E}">
        <p14:creationId xmlns:p14="http://schemas.microsoft.com/office/powerpoint/2010/main" val="17792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Budskapet i Titus’ brev – </a:t>
            </a:r>
            <a:br>
              <a:rPr lang="nb-NO" dirty="0"/>
            </a:br>
            <a:r>
              <a:rPr lang="nb-NO" i="1" dirty="0"/>
              <a:t>Evangelisering gjennom menigheten!</a:t>
            </a:r>
          </a:p>
        </p:txBody>
      </p:sp>
      <p:sp>
        <p:nvSpPr>
          <p:cNvPr id="3" name="Plassholder for innhold 2"/>
          <p:cNvSpPr>
            <a:spLocks noGrp="1"/>
          </p:cNvSpPr>
          <p:nvPr>
            <p:ph idx="1"/>
          </p:nvPr>
        </p:nvSpPr>
        <p:spPr/>
        <p:txBody>
          <a:bodyPr/>
          <a:lstStyle/>
          <a:p>
            <a:r>
              <a:rPr lang="nb-NO" dirty="0"/>
              <a:t>Titus’ brev handler om hvordan menighetene skal organiseres, samt hvordan medlemmer i menigheten skal forholde seg til hverandre og til verden.</a:t>
            </a:r>
          </a:p>
          <a:p>
            <a:r>
              <a:rPr lang="nb-NO" dirty="0"/>
              <a:t>MEN endemålet er ikke å konstruere en profesjonell og komfortabel Kristen sosialklubb, men å ha lage Bibelske rammer for menigheten som vil underbygge </a:t>
            </a:r>
            <a:r>
              <a:rPr lang="nb-NO" b="1" u="sng" dirty="0"/>
              <a:t>effektiv evangelisering!</a:t>
            </a:r>
          </a:p>
          <a:p>
            <a:r>
              <a:rPr lang="nb-NO" b="1" dirty="0"/>
              <a:t>Frelse er </a:t>
            </a:r>
            <a:r>
              <a:rPr lang="nb-NO" dirty="0"/>
              <a:t>et sentralt gjennomgangstema:</a:t>
            </a:r>
            <a:r>
              <a:rPr lang="nb-NO" b="1" dirty="0"/>
              <a:t> </a:t>
            </a:r>
            <a:r>
              <a:rPr lang="nb-NO" dirty="0"/>
              <a:t>Titus 1:3, 4; 2:10-11, 13; 3:4, 6</a:t>
            </a:r>
          </a:p>
          <a:p>
            <a:r>
              <a:rPr lang="nb-NO" dirty="0"/>
              <a:t>Menigheten er Guds plattform for oppfyllelsen av misjonsbefalingen</a:t>
            </a:r>
          </a:p>
          <a:p>
            <a:pPr marL="0" indent="0">
              <a:buNone/>
            </a:pPr>
            <a:endParaRPr lang="nb-NO" dirty="0"/>
          </a:p>
        </p:txBody>
      </p:sp>
    </p:spTree>
    <p:extLst>
      <p:ext uri="{BB962C8B-B14F-4D97-AF65-F5344CB8AC3E}">
        <p14:creationId xmlns:p14="http://schemas.microsoft.com/office/powerpoint/2010/main" val="71954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Struktur i Titus’ brev</a:t>
            </a:r>
          </a:p>
        </p:txBody>
      </p:sp>
      <p:sp>
        <p:nvSpPr>
          <p:cNvPr id="3" name="Plassholder for innhold 2"/>
          <p:cNvSpPr>
            <a:spLocks noGrp="1"/>
          </p:cNvSpPr>
          <p:nvPr>
            <p:ph idx="1"/>
          </p:nvPr>
        </p:nvSpPr>
        <p:spPr/>
        <p:txBody>
          <a:bodyPr>
            <a:normAutofit/>
          </a:bodyPr>
          <a:lstStyle/>
          <a:p>
            <a:r>
              <a:rPr lang="nb-NO" b="1" dirty="0"/>
              <a:t>Innledning</a:t>
            </a:r>
            <a:r>
              <a:rPr lang="nb-NO" dirty="0"/>
              <a:t> (1:1-4)</a:t>
            </a:r>
          </a:p>
          <a:p>
            <a:r>
              <a:rPr lang="nb-NO" b="1" dirty="0"/>
              <a:t>Menighetsstruktur</a:t>
            </a:r>
            <a:r>
              <a:rPr lang="nb-NO" dirty="0"/>
              <a:t> (1:5-16) – </a:t>
            </a:r>
            <a:r>
              <a:rPr lang="nb-NO" i="1" dirty="0"/>
              <a:t>Hvordan menigheten skal organiseres</a:t>
            </a:r>
            <a:r>
              <a:rPr lang="nb-NO" dirty="0"/>
              <a:t> </a:t>
            </a:r>
          </a:p>
          <a:p>
            <a:r>
              <a:rPr lang="nb-NO" b="1" dirty="0"/>
              <a:t>Menighetsliv</a:t>
            </a:r>
            <a:r>
              <a:rPr lang="nb-NO" dirty="0"/>
              <a:t> (2:1-15) – </a:t>
            </a:r>
            <a:r>
              <a:rPr lang="nb-NO" i="1" dirty="0"/>
              <a:t>Hvordan menighetens medlemmer skal leve med hverandre</a:t>
            </a:r>
          </a:p>
          <a:p>
            <a:r>
              <a:rPr lang="nb-NO" b="1" dirty="0"/>
              <a:t>Menighetsvitne</a:t>
            </a:r>
            <a:r>
              <a:rPr lang="nb-NO" dirty="0"/>
              <a:t> (3:1-11) – </a:t>
            </a:r>
            <a:r>
              <a:rPr lang="nb-NO" i="1" dirty="0"/>
              <a:t>Hvordan menighetens medlemmer skal leve i verden</a:t>
            </a:r>
          </a:p>
          <a:p>
            <a:r>
              <a:rPr lang="nb-NO" b="1" dirty="0"/>
              <a:t>Avslutning</a:t>
            </a:r>
            <a:r>
              <a:rPr lang="nb-NO" dirty="0"/>
              <a:t> (3:12-15)</a:t>
            </a:r>
          </a:p>
          <a:p>
            <a:endParaRPr lang="nb-NO" i="1" dirty="0"/>
          </a:p>
          <a:p>
            <a:endParaRPr lang="nb-NO" dirty="0"/>
          </a:p>
          <a:p>
            <a:endParaRPr lang="nb-NO" dirty="0"/>
          </a:p>
        </p:txBody>
      </p:sp>
    </p:spTree>
    <p:extLst>
      <p:ext uri="{BB962C8B-B14F-4D97-AF65-F5344CB8AC3E}">
        <p14:creationId xmlns:p14="http://schemas.microsoft.com/office/powerpoint/2010/main" val="13609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Innledning (1:1-4)</a:t>
            </a:r>
          </a:p>
        </p:txBody>
      </p:sp>
      <p:sp>
        <p:nvSpPr>
          <p:cNvPr id="3" name="Plassholder for innhold 2"/>
          <p:cNvSpPr>
            <a:spLocks noGrp="1"/>
          </p:cNvSpPr>
          <p:nvPr>
            <p:ph idx="1"/>
          </p:nvPr>
        </p:nvSpPr>
        <p:spPr/>
        <p:txBody>
          <a:bodyPr/>
          <a:lstStyle/>
          <a:p>
            <a:r>
              <a:rPr lang="nb-NO" dirty="0"/>
              <a:t>Paulus kaller seg for Guds tjener (plasserer han i linje med «Guds tjenere» i GT (eks. Moses)</a:t>
            </a:r>
          </a:p>
          <a:p>
            <a:r>
              <a:rPr lang="nb-NO" dirty="0"/>
              <a:t>Paulus’ oppdrag: Føre de utvalgte til tro og hjelpe de til å modnes i gudsfrykt</a:t>
            </a:r>
          </a:p>
          <a:p>
            <a:r>
              <a:rPr lang="nb-NO" dirty="0"/>
              <a:t>Gud kan ikke lyve (i motsetning til Kreterne som var notoriske løgnere (1:12))</a:t>
            </a:r>
          </a:p>
          <a:p>
            <a:r>
              <a:rPr lang="nb-NO" dirty="0"/>
              <a:t>Guds ord gjennom Paulus er til å stole på!</a:t>
            </a:r>
          </a:p>
          <a:p>
            <a:endParaRPr lang="nb-NO" dirty="0"/>
          </a:p>
        </p:txBody>
      </p:sp>
    </p:spTree>
    <p:extLst>
      <p:ext uri="{BB962C8B-B14F-4D97-AF65-F5344CB8AC3E}">
        <p14:creationId xmlns:p14="http://schemas.microsoft.com/office/powerpoint/2010/main" val="411624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Det som stod igjen (1:5) – </a:t>
            </a:r>
            <a:br>
              <a:rPr lang="nb-NO" dirty="0"/>
            </a:br>
            <a:r>
              <a:rPr lang="nb-NO" i="1" dirty="0"/>
              <a:t>Organisering av menighetene</a:t>
            </a:r>
          </a:p>
        </p:txBody>
      </p:sp>
      <p:sp>
        <p:nvSpPr>
          <p:cNvPr id="3" name="Plassholder for innhold 2"/>
          <p:cNvSpPr>
            <a:spLocks noGrp="1"/>
          </p:cNvSpPr>
          <p:nvPr>
            <p:ph idx="1"/>
          </p:nvPr>
        </p:nvSpPr>
        <p:spPr/>
        <p:txBody>
          <a:bodyPr>
            <a:normAutofit fontScale="92500" lnSpcReduction="10000"/>
          </a:bodyPr>
          <a:lstStyle/>
          <a:p>
            <a:r>
              <a:rPr lang="nb-NO" b="1" dirty="0"/>
              <a:t>Gresk: </a:t>
            </a:r>
            <a:r>
              <a:rPr lang="el-GR" b="1" dirty="0"/>
              <a:t>Λείπω</a:t>
            </a:r>
            <a:r>
              <a:rPr lang="nb-NO" b="1" dirty="0"/>
              <a:t> – «Det som stod igjen»</a:t>
            </a:r>
          </a:p>
          <a:p>
            <a:r>
              <a:rPr lang="el-GR" b="1" dirty="0"/>
              <a:t>Λείπω</a:t>
            </a:r>
            <a:r>
              <a:rPr lang="nb-NO" b="1" dirty="0"/>
              <a:t> - definert i BDAG*</a:t>
            </a:r>
          </a:p>
          <a:p>
            <a:pPr marL="0" indent="0">
              <a:buNone/>
            </a:pPr>
            <a:r>
              <a:rPr lang="en-US" dirty="0"/>
              <a:t>① </a:t>
            </a:r>
            <a:r>
              <a:rPr lang="en-US" b="1" dirty="0"/>
              <a:t> to leave behind</a:t>
            </a:r>
          </a:p>
          <a:p>
            <a:pPr marL="457200" lvl="1" indent="0">
              <a:buNone/>
            </a:pPr>
            <a:r>
              <a:rPr lang="en-US" dirty="0"/>
              <a:t>ⓐ </a:t>
            </a:r>
            <a:r>
              <a:rPr lang="en-US" b="1" i="1" dirty="0"/>
              <a:t> fall short, be inferior, lack</a:t>
            </a:r>
          </a:p>
          <a:p>
            <a:pPr marL="457200" lvl="1" indent="0">
              <a:buNone/>
            </a:pPr>
            <a:r>
              <a:rPr lang="en-US" dirty="0"/>
              <a:t>ⓑ </a:t>
            </a:r>
            <a:r>
              <a:rPr lang="en-US" b="1" i="1" dirty="0"/>
              <a:t>be/do without, lack, be in need or want (of)</a:t>
            </a:r>
          </a:p>
          <a:p>
            <a:pPr marL="0" indent="0">
              <a:buNone/>
            </a:pPr>
            <a:r>
              <a:rPr lang="en-US" dirty="0"/>
              <a:t>② </a:t>
            </a:r>
            <a:r>
              <a:rPr lang="en-US" b="1" dirty="0"/>
              <a:t>to be deficient in </a:t>
            </a:r>
            <a:r>
              <a:rPr lang="en-US" b="1" dirty="0" err="1"/>
              <a:t>someth</a:t>
            </a:r>
            <a:r>
              <a:rPr lang="en-US" b="1" dirty="0"/>
              <a:t>. that ought to be present for whatever reason, </a:t>
            </a:r>
            <a:r>
              <a:rPr lang="en-US" b="1" i="1" dirty="0"/>
              <a:t>lack</a:t>
            </a:r>
          </a:p>
          <a:p>
            <a:pPr marL="0" indent="0">
              <a:buNone/>
            </a:pPr>
            <a:r>
              <a:rPr lang="en-US" sz="1700" dirty="0"/>
              <a:t>*Arndt, William, Frederick W. Danker, Walter Bauer, and F. Wilbur Gingrich. </a:t>
            </a:r>
            <a:r>
              <a:rPr lang="en-US" sz="1700" i="1" dirty="0"/>
              <a:t>A Greek-English Lexicon of the New Testament and Other Early Christian Literature. Chicago: University of Chicago Press, 2000.</a:t>
            </a:r>
            <a:endParaRPr lang="nb-NO" sz="1700" dirty="0"/>
          </a:p>
        </p:txBody>
      </p:sp>
    </p:spTree>
    <p:extLst>
      <p:ext uri="{BB962C8B-B14F-4D97-AF65-F5344CB8AC3E}">
        <p14:creationId xmlns:p14="http://schemas.microsoft.com/office/powerpoint/2010/main" val="248864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Det som manglet (1:5) – </a:t>
            </a:r>
            <a:br>
              <a:rPr lang="nb-NO" dirty="0"/>
            </a:br>
            <a:r>
              <a:rPr lang="nb-NO" i="1" dirty="0"/>
              <a:t>Organisering av menighetene</a:t>
            </a:r>
          </a:p>
        </p:txBody>
      </p:sp>
      <p:sp>
        <p:nvSpPr>
          <p:cNvPr id="3" name="Plassholder for innhold 2"/>
          <p:cNvSpPr>
            <a:spLocks noGrp="1"/>
          </p:cNvSpPr>
          <p:nvPr>
            <p:ph idx="1"/>
          </p:nvPr>
        </p:nvSpPr>
        <p:spPr/>
        <p:txBody>
          <a:bodyPr>
            <a:normAutofit/>
          </a:bodyPr>
          <a:lstStyle/>
          <a:p>
            <a:r>
              <a:rPr lang="nb-NO" dirty="0"/>
              <a:t>Eldste i hver by (dvs. i hver menighet)</a:t>
            </a:r>
          </a:p>
          <a:p>
            <a:r>
              <a:rPr lang="nb-NO" dirty="0"/>
              <a:t>Eldste nevnt i flertall (dvs. ethvert lederskap burde bestå av min. to menn)</a:t>
            </a:r>
          </a:p>
          <a:p>
            <a:r>
              <a:rPr lang="nb-NO" dirty="0"/>
              <a:t>Menighetene på Kreta var delvis fungerende uten et eldsteråd, men de kunne ikke nå full modenhet og evangeliseringskraft uten at Titus innsatte eldste som skulle lede forsamlingene</a:t>
            </a:r>
          </a:p>
          <a:p>
            <a:r>
              <a:rPr lang="nb-NO" dirty="0"/>
              <a:t>Hva hadde Paulus tenkt om forsamlingsstrukturen dersom han besøkte bedehusene på </a:t>
            </a:r>
            <a:r>
              <a:rPr lang="nb-NO" strike="sngStrike" dirty="0"/>
              <a:t>Kreta</a:t>
            </a:r>
            <a:r>
              <a:rPr lang="nb-NO" dirty="0"/>
              <a:t> Karmøy i dag? Måtte han ha sendt Titus hit også?</a:t>
            </a:r>
          </a:p>
        </p:txBody>
      </p:sp>
    </p:spTree>
    <p:extLst>
      <p:ext uri="{BB962C8B-B14F-4D97-AF65-F5344CB8AC3E}">
        <p14:creationId xmlns:p14="http://schemas.microsoft.com/office/powerpoint/2010/main" val="77998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 calcmode="lin" valueType="num">
                                      <p:cBhvr additive="base">
                                        <p:cTn id="5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anim calcmode="lin" valueType="num">
                                      <p:cBhvr additive="base">
                                        <p:cTn id="5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er en «eldste»?</a:t>
            </a:r>
          </a:p>
        </p:txBody>
      </p:sp>
      <p:sp>
        <p:nvSpPr>
          <p:cNvPr id="3" name="Plassholder for innhold 2"/>
          <p:cNvSpPr>
            <a:spLocks noGrp="1"/>
          </p:cNvSpPr>
          <p:nvPr>
            <p:ph idx="1"/>
          </p:nvPr>
        </p:nvSpPr>
        <p:spPr/>
        <p:txBody>
          <a:bodyPr>
            <a:normAutofit fontScale="92500"/>
          </a:bodyPr>
          <a:lstStyle/>
          <a:p>
            <a:r>
              <a:rPr lang="nb-NO" dirty="0"/>
              <a:t>Eldste (</a:t>
            </a:r>
            <a:r>
              <a:rPr lang="nb-NO" i="1" dirty="0" err="1"/>
              <a:t>Presbuteros</a:t>
            </a:r>
            <a:r>
              <a:rPr lang="nb-NO" dirty="0"/>
              <a:t> i v. 5) og Tilsynsmann (</a:t>
            </a:r>
            <a:r>
              <a:rPr lang="nb-NO" i="1" dirty="0" err="1"/>
              <a:t>Episkopos</a:t>
            </a:r>
            <a:r>
              <a:rPr lang="nb-NO" dirty="0"/>
              <a:t> i v. 7)</a:t>
            </a:r>
          </a:p>
          <a:p>
            <a:r>
              <a:rPr lang="nb-NO" dirty="0"/>
              <a:t>Begrepene blir brukt synonymt, men de nyanserer oppgaven til en eldste; modenhet i karakter, og tilsyn over Guds flokk i menigheten.</a:t>
            </a:r>
          </a:p>
          <a:p>
            <a:r>
              <a:rPr lang="nb-NO" dirty="0"/>
              <a:t>Minimumsalder? Alder ikke hovedpoenget, men det ligger likevel en presumpsjon om at eldre kristne er mer modne, og at det er mer sannsynlig at de oppfyller minstekravene til en eldste (som er beskrevet i Titus 1:5-9).</a:t>
            </a:r>
          </a:p>
          <a:p>
            <a:r>
              <a:rPr lang="nb-NO" dirty="0"/>
              <a:t>Titus fungerte som midlertidig eldste i disse forsamlingene, men hans ansvar for forsamlingene på Kreta var midlertidig, og skulle opphøre når eldsteråd var på plass.</a:t>
            </a:r>
          </a:p>
        </p:txBody>
      </p:sp>
    </p:spTree>
    <p:extLst>
      <p:ext uri="{BB962C8B-B14F-4D97-AF65-F5344CB8AC3E}">
        <p14:creationId xmlns:p14="http://schemas.microsoft.com/office/powerpoint/2010/main" val="29733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1409</TotalTime>
  <Words>1950</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Wingdings</vt:lpstr>
      <vt:lpstr>Organic</vt:lpstr>
      <vt:lpstr>Paulus’ brev til Titus</vt:lpstr>
      <vt:lpstr>Hvem var Titus?</vt:lpstr>
      <vt:lpstr>Foranledningen til Titus’ brev –  Paulus’ fjerde misjonsreise</vt:lpstr>
      <vt:lpstr>Budskapet i Titus’ brev –  Evangelisering gjennom menigheten!</vt:lpstr>
      <vt:lpstr>Struktur i Titus’ brev</vt:lpstr>
      <vt:lpstr>Innledning (1:1-4)</vt:lpstr>
      <vt:lpstr>Det som stod igjen (1:5) –  Organisering av menighetene</vt:lpstr>
      <vt:lpstr>Det som manglet (1:5) –  Organisering av menighetene</vt:lpstr>
      <vt:lpstr>Hva er en «eldste»?</vt:lpstr>
      <vt:lpstr>En eldste må være ulastelig (1:6-9)</vt:lpstr>
      <vt:lpstr>Ulastelig på hjemmebane (1:6)</vt:lpstr>
      <vt:lpstr>Ulastelig karakter (hva en IKKE må være) - Ikke egenrådig (1:7)</vt:lpstr>
      <vt:lpstr>Ulastelig karakter – Ikke bråsint(1:7)</vt:lpstr>
      <vt:lpstr>Ulastelig karakter – Ikke drikkfeldig (1:7)</vt:lpstr>
      <vt:lpstr>Ulastelig karakter – Ikke voldsom (1:7)</vt:lpstr>
      <vt:lpstr>Ulastelig karakter – Ikke lysten etter ussel vinning (1:7)</vt:lpstr>
      <vt:lpstr>Ulastelig karakter (hva en må være) – Gjestfri (1:8)</vt:lpstr>
      <vt:lpstr>Ulastelig karakter – Glad i det gode (1:8)</vt:lpstr>
      <vt:lpstr>Ulastelig karakter – Sindig (1:8)</vt:lpstr>
      <vt:lpstr>Ulastelig karakter – Sindig (1:8)</vt:lpstr>
      <vt:lpstr>Ulastelig karakter – Rettferdig (1:8)</vt:lpstr>
      <vt:lpstr>Ulastelig karakter – Hellig (1:8)</vt:lpstr>
      <vt:lpstr>Ulastelig karakter – Avholdende (1:8)</vt:lpstr>
      <vt:lpstr>Ulastelig i lære –  Hva en eldste må forstå og forkynne (1:9)</vt:lpstr>
      <vt:lpstr>Behovet for eldste (1:10-16) –  Vranglærens trussel!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Tusenårsriket, Himmel og Helvete</dc:title>
  <dc:creator>Erlend Hardang</dc:creator>
  <cp:lastModifiedBy>David A. Sjøen</cp:lastModifiedBy>
  <cp:revision>110</cp:revision>
  <dcterms:created xsi:type="dcterms:W3CDTF">2017-05-22T19:20:46Z</dcterms:created>
  <dcterms:modified xsi:type="dcterms:W3CDTF">2017-09-10T20:28:19Z</dcterms:modified>
</cp:coreProperties>
</file>